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  <p:sldMasterId id="2147483917" r:id="rId2"/>
    <p:sldMasterId id="2147484078" r:id="rId3"/>
    <p:sldMasterId id="2147484098" r:id="rId4"/>
    <p:sldMasterId id="2147484120" r:id="rId5"/>
    <p:sldMasterId id="2147484125" r:id="rId6"/>
    <p:sldMasterId id="2147484130" r:id="rId7"/>
  </p:sldMasterIdLst>
  <p:notesMasterIdLst>
    <p:notesMasterId r:id="rId34"/>
  </p:notesMasterIdLst>
  <p:handoutMasterIdLst>
    <p:handoutMasterId r:id="rId35"/>
  </p:handoutMasterIdLst>
  <p:sldIdLst>
    <p:sldId id="1817" r:id="rId8"/>
    <p:sldId id="1776" r:id="rId9"/>
    <p:sldId id="1816" r:id="rId10"/>
    <p:sldId id="1799" r:id="rId11"/>
    <p:sldId id="1800" r:id="rId12"/>
    <p:sldId id="1709" r:id="rId13"/>
    <p:sldId id="1802" r:id="rId14"/>
    <p:sldId id="1710" r:id="rId15"/>
    <p:sldId id="1725" r:id="rId16"/>
    <p:sldId id="1726" r:id="rId17"/>
    <p:sldId id="1805" r:id="rId18"/>
    <p:sldId id="1717" r:id="rId19"/>
    <p:sldId id="1813" r:id="rId20"/>
    <p:sldId id="1728" r:id="rId21"/>
    <p:sldId id="1719" r:id="rId22"/>
    <p:sldId id="1729" r:id="rId23"/>
    <p:sldId id="1811" r:id="rId24"/>
    <p:sldId id="1807" r:id="rId25"/>
    <p:sldId id="1810" r:id="rId26"/>
    <p:sldId id="1720" r:id="rId27"/>
    <p:sldId id="1812" r:id="rId28"/>
    <p:sldId id="1721" r:id="rId29"/>
    <p:sldId id="1722" r:id="rId30"/>
    <p:sldId id="1779" r:id="rId31"/>
    <p:sldId id="1801" r:id="rId32"/>
    <p:sldId id="1818" r:id="rId33"/>
  </p:sldIdLst>
  <p:sldSz cx="9144000" cy="6858000" type="screen4x3"/>
  <p:notesSz cx="9928225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sso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FFFF"/>
    <a:srgbClr val="B40000"/>
    <a:srgbClr val="800000"/>
    <a:srgbClr val="6E9266"/>
    <a:srgbClr val="146600"/>
    <a:srgbClr val="C0C0C0"/>
    <a:srgbClr val="000000"/>
    <a:srgbClr val="7FCBAE"/>
    <a:srgbClr val="3366FF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7" autoAdjust="0"/>
    <p:restoredTop sz="96092" autoAdjust="0"/>
  </p:normalViewPr>
  <p:slideViewPr>
    <p:cSldViewPr>
      <p:cViewPr varScale="1">
        <p:scale>
          <a:sx n="77" d="100"/>
          <a:sy n="77" d="100"/>
        </p:scale>
        <p:origin x="-2616" y="-96"/>
      </p:cViewPr>
      <p:guideLst>
        <p:guide orient="horz" pos="8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-342" y="-96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Gestores%20-%20Processamento%20de%20Gr&#225;fic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Profissionais%20-%20Gr&#225;fico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Profissionais%20-%20Gr&#225;fico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Profissionais%20-%20Gr&#225;fico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senne\Desktop\Profissionais%20-%20Gr&#225;f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Gestores%20-%20Processamento%20de%20Gr&#225;fic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senne\Desktop\Gestores%20-%20Processamento%20de%20Gr&#225;fic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Gestores%20-%20Processamento%20de%20Gr&#225;fico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Gestores%20-%20Processamento%20de%20Gr&#225;fico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Gestores%20-%20Processamento%20de%20Gr&#225;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Gestores%20-%20Processamento%20de%20Gr&#225;fic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senne\Desktop\TIC%20Sa&#250;de%202013%20-%20Tabelas%20Gestores%20para%20publica&#231;&#227;o%20-%20Revisadas%20(E)(R).xlsm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Z:\CETIC.br%20(novo%20diret&#243;rio)\PESQUISAS\TIC%20SA&#218;DE\2013\04%20-%20APRESENTA&#199;&#213;ES\Reuni&#227;o%20de%20Especialistas%20Resultados%20(Out%202013)\Profissionais%20-%20Gr&#225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689328891306"/>
          <c:y val="0.0476298570786758"/>
          <c:w val="0.63340119679409"/>
          <c:h val="0.80445088232360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(B2_recod!$C$5:$D$5;B2_recod!$C$13:$D$16)</c:f>
              <c:multiLvlStrCache>
                <c:ptCount val="5"/>
                <c:lvl>
                  <c:pt idx="1">
                    <c:v>Sem Internação</c:v>
                  </c:pt>
                  <c:pt idx="2">
                    <c:v>Internação - até 50 leitos</c:v>
                  </c:pt>
                  <c:pt idx="3">
                    <c:v>Internação - mais de 50 leitos</c:v>
                  </c:pt>
                  <c:pt idx="4">
                    <c:v>SADT</c:v>
                  </c:pt>
                </c:lvl>
                <c:lvl>
                  <c:pt idx="0">
                    <c:v>TOTAL</c:v>
                  </c:pt>
                  <c:pt idx="1">
                    <c:v>Tipo de Estabelcimento</c:v>
                  </c:pt>
                </c:lvl>
              </c:multiLvlStrCache>
            </c:multiLvlStrRef>
          </c:cat>
          <c:val>
            <c:numRef>
              <c:f>(B2_recod!$E$5;B2_recod!$E$13:$E$16)</c:f>
              <c:numCache>
                <c:formatCode>General</c:formatCode>
                <c:ptCount val="5"/>
                <c:pt idx="0">
                  <c:v>91.0</c:v>
                </c:pt>
                <c:pt idx="1">
                  <c:v>79.0</c:v>
                </c:pt>
                <c:pt idx="2">
                  <c:v>93.0</c:v>
                </c:pt>
                <c:pt idx="3">
                  <c:v>100.0</c:v>
                </c:pt>
                <c:pt idx="4">
                  <c:v>97.0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-2104878680"/>
        <c:axId val="-2104876184"/>
      </c:barChart>
      <c:catAx>
        <c:axId val="-2104878680"/>
        <c:scaling>
          <c:orientation val="maxMin"/>
        </c:scaling>
        <c:delete val="0"/>
        <c:axPos val="l"/>
        <c:majorTickMark val="out"/>
        <c:minorTickMark val="in"/>
        <c:tickLblPos val="low"/>
        <c:crossAx val="-2104876184"/>
        <c:crosses val="autoZero"/>
        <c:auto val="1"/>
        <c:lblAlgn val="ctr"/>
        <c:lblOffset val="100"/>
        <c:noMultiLvlLbl val="1"/>
      </c:catAx>
      <c:valAx>
        <c:axId val="-2104876184"/>
        <c:scaling>
          <c:orientation val="minMax"/>
          <c:max val="100.0"/>
          <c:min val="0.0"/>
        </c:scaling>
        <c:delete val="0"/>
        <c:axPos val="t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high"/>
        <c:spPr>
          <a:ln>
            <a:noFill/>
          </a:ln>
        </c:spPr>
        <c:crossAx val="-2104878680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 algn="ctr">
        <a:defRPr lang="pt-BR" sz="1400" b="0" i="0" u="none" strike="noStrike" kern="1200" baseline="0">
          <a:solidFill>
            <a:prstClr val="black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600" dirty="0" smtClean="0"/>
              <a:t>Internet</a:t>
            </a:r>
            <a:endParaRPr lang="pt-BR" sz="1600" dirty="0"/>
          </a:p>
        </c:rich>
      </c:tx>
      <c:layout>
        <c:manualLayout>
          <c:xMode val="edge"/>
          <c:yMode val="edge"/>
          <c:x val="0.439765500310265"/>
          <c:y val="0.016797075457224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183013516768"/>
          <c:y val="0.111318649779654"/>
          <c:w val="0.869471419890724"/>
          <c:h val="0.7782136861336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'F2'!$B$3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-0.00881944444444443"/>
                  <c:y val="-0.303519247215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291214412868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93981481481481"/>
                  <c:y val="-0.1025402862214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('F2'!$A$4:$A$5;'F2'!$A$7)</c:f>
              <c:strCache>
                <c:ptCount val="3"/>
                <c:pt idx="0">
                  <c:v>Médicos</c:v>
                </c:pt>
                <c:pt idx="1">
                  <c:v>Enfermeiros</c:v>
                </c:pt>
                <c:pt idx="2">
                  <c:v>Total Brasil</c:v>
                </c:pt>
              </c:strCache>
            </c:strRef>
          </c:cat>
          <c:val>
            <c:numRef>
              <c:f>('F2'!$B$4:$B$5;'F2'!$B$7)</c:f>
              <c:numCache>
                <c:formatCode>0</c:formatCode>
                <c:ptCount val="3"/>
                <c:pt idx="0">
                  <c:v>98.88132594194274</c:v>
                </c:pt>
                <c:pt idx="1">
                  <c:v>96.79699387520162</c:v>
                </c:pt>
                <c:pt idx="2" formatCode="General">
                  <c:v>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-2100783576"/>
        <c:axId val="-2100774392"/>
      </c:barChart>
      <c:catAx>
        <c:axId val="-2100783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00774392"/>
        <c:crosses val="autoZero"/>
        <c:auto val="1"/>
        <c:lblAlgn val="ctr"/>
        <c:lblOffset val="100"/>
        <c:noMultiLvlLbl val="0"/>
      </c:catAx>
      <c:valAx>
        <c:axId val="-2100774392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00783576"/>
        <c:crosses val="autoZero"/>
        <c:crossBetween val="between"/>
        <c:majorUnit val="25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200" dirty="0" smtClean="0"/>
              <a:t>Computador</a:t>
            </a:r>
            <a:endParaRPr lang="pt-BR" sz="1200" dirty="0"/>
          </a:p>
        </c:rich>
      </c:tx>
      <c:layout>
        <c:manualLayout>
          <c:xMode val="edge"/>
          <c:yMode val="edge"/>
          <c:x val="0.338131643801581"/>
          <c:y val="0.045397358251485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5943228530165"/>
          <c:y val="0.13581445495955"/>
          <c:w val="0.814056771469837"/>
          <c:h val="0.54351347325044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F4_AGR!$A$4:$A$5</c:f>
              <c:strCache>
                <c:ptCount val="2"/>
                <c:pt idx="0">
                  <c:v>Médicos</c:v>
                </c:pt>
                <c:pt idx="1">
                  <c:v>Enfermeiros</c:v>
                </c:pt>
              </c:strCache>
            </c:strRef>
          </c:cat>
          <c:val>
            <c:numRef>
              <c:f>F4_AGR!$B$4:$B$5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F4_AGR!$A$4:$A$5</c:f>
              <c:strCache>
                <c:ptCount val="2"/>
                <c:pt idx="0">
                  <c:v>Médicos</c:v>
                </c:pt>
                <c:pt idx="1">
                  <c:v>Enfermeiros</c:v>
                </c:pt>
              </c:strCache>
            </c:strRef>
          </c:cat>
          <c:val>
            <c:numRef>
              <c:f>F4_AGR!$C$4:$C$5</c:f>
              <c:numCache>
                <c:formatCode>0</c:formatCode>
                <c:ptCount val="2"/>
                <c:pt idx="0">
                  <c:v>63.28726328547965</c:v>
                </c:pt>
                <c:pt idx="1">
                  <c:v>71.95199441843331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-2099464264"/>
        <c:axId val="-2099461144"/>
      </c:barChart>
      <c:catAx>
        <c:axId val="-2099464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-2099461144"/>
        <c:crosses val="autoZero"/>
        <c:auto val="1"/>
        <c:lblAlgn val="ctr"/>
        <c:lblOffset val="100"/>
        <c:noMultiLvlLbl val="0"/>
      </c:catAx>
      <c:valAx>
        <c:axId val="-2099461144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9464264"/>
        <c:crosses val="autoZero"/>
        <c:crossBetween val="between"/>
        <c:majorUnit val="25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200" dirty="0" smtClean="0"/>
              <a:t>Tipo de Computador</a:t>
            </a:r>
            <a:endParaRPr lang="pt-BR" sz="1200" dirty="0"/>
          </a:p>
        </c:rich>
      </c:tx>
      <c:layout>
        <c:manualLayout>
          <c:xMode val="edge"/>
          <c:yMode val="edge"/>
          <c:x val="0.258677855238307"/>
          <c:y val="0.04765938534979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47690487767"/>
          <c:y val="0.13581445495955"/>
          <c:w val="0.61604056287103"/>
          <c:h val="0.58172679887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'F4'!$A$4</c:f>
              <c:strCache>
                <c:ptCount val="1"/>
                <c:pt idx="0">
                  <c:v>Médicos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layout>
                <c:manualLayout>
                  <c:x val="0.00734872051253565"/>
                  <c:y val="0.1101519486669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'F4'!$B$3:$D$3</c:f>
              <c:strCache>
                <c:ptCount val="3"/>
                <c:pt idx="0">
                  <c:v>Computador de Mesa</c:v>
                </c:pt>
                <c:pt idx="1">
                  <c:v>Computador portátil </c:v>
                </c:pt>
                <c:pt idx="2">
                  <c:v>Tablet</c:v>
                </c:pt>
              </c:strCache>
            </c:strRef>
          </c:cat>
          <c:val>
            <c:numRef>
              <c:f>'F4'!$B$4:$D$4</c:f>
              <c:numCache>
                <c:formatCode>0</c:formatCode>
                <c:ptCount val="3"/>
                <c:pt idx="0">
                  <c:v>59.61074715862276</c:v>
                </c:pt>
                <c:pt idx="1">
                  <c:v>21.72706108908119</c:v>
                </c:pt>
                <c:pt idx="2">
                  <c:v>16.35488190810702</c:v>
                </c:pt>
              </c:numCache>
            </c:numRef>
          </c:val>
        </c:ser>
        <c:ser>
          <c:idx val="1"/>
          <c:order val="1"/>
          <c:tx>
            <c:strRef>
              <c:f>'F4'!$A$5</c:f>
              <c:strCache>
                <c:ptCount val="1"/>
                <c:pt idx="0">
                  <c:v>Enfermeiros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.0"/>
                  <c:y val="0.1128957398740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223991280182E-17"/>
                  <c:y val="0.0155290615857497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'F4'!$B$3:$D$3</c:f>
              <c:strCache>
                <c:ptCount val="3"/>
                <c:pt idx="0">
                  <c:v>Computador de Mesa</c:v>
                </c:pt>
                <c:pt idx="1">
                  <c:v>Computador portátil </c:v>
                </c:pt>
                <c:pt idx="2">
                  <c:v>Tablet</c:v>
                </c:pt>
              </c:strCache>
            </c:strRef>
          </c:cat>
          <c:val>
            <c:numRef>
              <c:f>'F4'!$B$5:$D$5</c:f>
              <c:numCache>
                <c:formatCode>0</c:formatCode>
                <c:ptCount val="3"/>
                <c:pt idx="0">
                  <c:v>69.04922778265836</c:v>
                </c:pt>
                <c:pt idx="1">
                  <c:v>16.82655716144955</c:v>
                </c:pt>
                <c:pt idx="2">
                  <c:v>5.020466734251495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8"/>
        <c:axId val="-2099421240"/>
        <c:axId val="-2099418232"/>
      </c:barChart>
      <c:catAx>
        <c:axId val="-2099421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-2099418232"/>
        <c:crosses val="autoZero"/>
        <c:auto val="1"/>
        <c:lblAlgn val="ctr"/>
        <c:lblOffset val="100"/>
        <c:noMultiLvlLbl val="0"/>
      </c:catAx>
      <c:valAx>
        <c:axId val="-2099418232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9421240"/>
        <c:crosses val="autoZero"/>
        <c:crossBetween val="between"/>
        <c:majorUnit val="25.0"/>
      </c:valAx>
    </c:plotArea>
    <c:legend>
      <c:legendPos val="r"/>
      <c:layout>
        <c:manualLayout>
          <c:xMode val="edge"/>
          <c:yMode val="edge"/>
          <c:x val="0.730680479946675"/>
          <c:y val="0.283554836499649"/>
          <c:w val="0.253404744838372"/>
          <c:h val="0.24094174721327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2"/>
          <c:order val="0"/>
          <c:tx>
            <c:strRef>
              <c:f>'G3'!$D$10</c:f>
              <c:strCache>
                <c:ptCount val="1"/>
                <c:pt idx="0">
                  <c:v>Concorda em parte ou totalmente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'G3'!$A$11:$A$14</c:f>
              <c:strCache>
                <c:ptCount val="4"/>
                <c:pt idx="0">
                  <c:v>Melhoria na eficiência dos processos de trabalho das equipes</c:v>
                </c:pt>
                <c:pt idx="1">
                  <c:v>Melhora da qualidade do tratamento como um todo</c:v>
                </c:pt>
                <c:pt idx="2">
                  <c:v>Redução das filas ou listas de espera</c:v>
                </c:pt>
                <c:pt idx="3">
                  <c:v>Maior aderência dos pacientes ao tratamento</c:v>
                </c:pt>
              </c:strCache>
            </c:strRef>
          </c:cat>
          <c:val>
            <c:numRef>
              <c:f>'G3'!$D$11:$D$14</c:f>
              <c:numCache>
                <c:formatCode>0</c:formatCode>
                <c:ptCount val="4"/>
                <c:pt idx="0">
                  <c:v>85.53393938060985</c:v>
                </c:pt>
                <c:pt idx="1">
                  <c:v>78.96040140302108</c:v>
                </c:pt>
                <c:pt idx="2">
                  <c:v>58.1210279002194</c:v>
                </c:pt>
                <c:pt idx="3">
                  <c:v>43.84600270405558</c:v>
                </c:pt>
              </c:numCache>
            </c:numRef>
          </c:val>
        </c:ser>
        <c:ser>
          <c:idx val="1"/>
          <c:order val="1"/>
          <c:tx>
            <c:strRef>
              <c:f>'G3'!$C$10</c:f>
              <c:strCache>
                <c:ptCount val="1"/>
                <c:pt idx="0">
                  <c:v>Não concorda nem discorda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'G3'!$A$11:$A$14</c:f>
              <c:strCache>
                <c:ptCount val="4"/>
                <c:pt idx="0">
                  <c:v>Melhoria na eficiência dos processos de trabalho das equipes</c:v>
                </c:pt>
                <c:pt idx="1">
                  <c:v>Melhora da qualidade do tratamento como um todo</c:v>
                </c:pt>
                <c:pt idx="2">
                  <c:v>Redução das filas ou listas de espera</c:v>
                </c:pt>
                <c:pt idx="3">
                  <c:v>Maior aderência dos pacientes ao tratamento</c:v>
                </c:pt>
              </c:strCache>
            </c:strRef>
          </c:cat>
          <c:val>
            <c:numRef>
              <c:f>'G3'!$C$11:$C$14</c:f>
              <c:numCache>
                <c:formatCode>0</c:formatCode>
                <c:ptCount val="4"/>
                <c:pt idx="0">
                  <c:v>2.96737568858614</c:v>
                </c:pt>
                <c:pt idx="1">
                  <c:v>4.014209788604743</c:v>
                </c:pt>
                <c:pt idx="2">
                  <c:v>4.796919507039584</c:v>
                </c:pt>
                <c:pt idx="3">
                  <c:v>9.448233210776806</c:v>
                </c:pt>
              </c:numCache>
            </c:numRef>
          </c:val>
        </c:ser>
        <c:ser>
          <c:idx val="0"/>
          <c:order val="2"/>
          <c:tx>
            <c:strRef>
              <c:f>'G3'!$B$10</c:f>
              <c:strCache>
                <c:ptCount val="1"/>
                <c:pt idx="0">
                  <c:v>Discorda em parte ou totalmente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'G3'!$A$11:$A$14</c:f>
              <c:strCache>
                <c:ptCount val="4"/>
                <c:pt idx="0">
                  <c:v>Melhoria na eficiência dos processos de trabalho das equipes</c:v>
                </c:pt>
                <c:pt idx="1">
                  <c:v>Melhora da qualidade do tratamento como um todo</c:v>
                </c:pt>
                <c:pt idx="2">
                  <c:v>Redução das filas ou listas de espera</c:v>
                </c:pt>
                <c:pt idx="3">
                  <c:v>Maior aderência dos pacientes ao tratamento</c:v>
                </c:pt>
              </c:strCache>
            </c:strRef>
          </c:cat>
          <c:val>
            <c:numRef>
              <c:f>'G3'!$B$11:$B$14</c:f>
              <c:numCache>
                <c:formatCode>0</c:formatCode>
                <c:ptCount val="4"/>
                <c:pt idx="0">
                  <c:v>8.8895236192269</c:v>
                </c:pt>
                <c:pt idx="1">
                  <c:v>14.72856735878155</c:v>
                </c:pt>
                <c:pt idx="2">
                  <c:v>31.00311185540018</c:v>
                </c:pt>
                <c:pt idx="3">
                  <c:v>43.71351551608085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1415304"/>
        <c:axId val="-2123270184"/>
      </c:barChart>
      <c:catAx>
        <c:axId val="-210141530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3270184"/>
        <c:crosses val="autoZero"/>
        <c:auto val="1"/>
        <c:lblAlgn val="ctr"/>
        <c:lblOffset val="100"/>
        <c:noMultiLvlLbl val="0"/>
      </c:catAx>
      <c:valAx>
        <c:axId val="-212327018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high"/>
        <c:txPr>
          <a:bodyPr/>
          <a:lstStyle/>
          <a:p>
            <a:pPr>
              <a:defRPr sz="1200"/>
            </a:pPr>
            <a:endParaRPr lang="en-US"/>
          </a:p>
        </c:txPr>
        <c:crossAx val="-2101415304"/>
        <c:crosses val="autoZero"/>
        <c:crossBetween val="between"/>
        <c:majorUnit val="0.2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'B8'!$C$21:$D$27</c:f>
              <c:multiLvlStrCache>
                <c:ptCount val="7"/>
                <c:lvl>
                  <c:pt idx="1">
                    <c:v>Sem Internação</c:v>
                  </c:pt>
                  <c:pt idx="2">
                    <c:v>Internação - até 50 leitos</c:v>
                  </c:pt>
                  <c:pt idx="3">
                    <c:v>Internação - mais de 50 leitos</c:v>
                  </c:pt>
                  <c:pt idx="4">
                    <c:v>SADT</c:v>
                  </c:pt>
                  <c:pt idx="5">
                    <c:v>Capital</c:v>
                  </c:pt>
                  <c:pt idx="6">
                    <c:v>Interior</c:v>
                  </c:pt>
                </c:lvl>
                <c:lvl>
                  <c:pt idx="0">
                    <c:v>TOTAL</c:v>
                  </c:pt>
                  <c:pt idx="1">
                    <c:v>Tipo de Estabelecimento</c:v>
                  </c:pt>
                  <c:pt idx="5">
                    <c:v>Capital/Interior</c:v>
                  </c:pt>
                </c:lvl>
              </c:multiLvlStrCache>
            </c:multiLvlStrRef>
          </c:cat>
          <c:val>
            <c:numRef>
              <c:f>'B8'!$E$21:$E$27</c:f>
              <c:numCache>
                <c:formatCode>#,##0</c:formatCode>
                <c:ptCount val="7"/>
                <c:pt idx="0" formatCode="0">
                  <c:v>40.9747855991651</c:v>
                </c:pt>
                <c:pt idx="1">
                  <c:v>23.90747673985739</c:v>
                </c:pt>
                <c:pt idx="2">
                  <c:v>30.6618882948732</c:v>
                </c:pt>
                <c:pt idx="3">
                  <c:v>75.27763240169668</c:v>
                </c:pt>
                <c:pt idx="4">
                  <c:v>35.40455074858716</c:v>
                </c:pt>
                <c:pt idx="5">
                  <c:v>51.01295304321771</c:v>
                </c:pt>
                <c:pt idx="6">
                  <c:v>31.75037481790809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5524632"/>
        <c:axId val="-2127820152"/>
      </c:barChart>
      <c:catAx>
        <c:axId val="-2125524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27820152"/>
        <c:crosses val="autoZero"/>
        <c:auto val="1"/>
        <c:lblAlgn val="ctr"/>
        <c:lblOffset val="100"/>
        <c:noMultiLvlLbl val="0"/>
      </c:catAx>
      <c:valAx>
        <c:axId val="-2127820152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25524632"/>
        <c:crosses val="autoZero"/>
        <c:crossBetween val="between"/>
        <c:majorUnit val="2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7539753857815"/>
          <c:y val="0.0688863624529187"/>
          <c:w val="0.42718727864255"/>
          <c:h val="0.8222193052493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'C2'!$D$25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'C2'!$C$26:$C$33</c:f>
              <c:strCache>
                <c:ptCount val="8"/>
                <c:pt idx="0">
                  <c:v>Vacinas tomadas pelo paciente</c:v>
                </c:pt>
                <c:pt idx="1">
                  <c:v>Imagens de exames radiológicos</c:v>
                </c:pt>
                <c:pt idx="2">
                  <c:v>Sinais vitais do paciente</c:v>
                </c:pt>
                <c:pt idx="3">
                  <c:v>Histórico ou anotações clínicas sobre o atendimento</c:v>
                </c:pt>
                <c:pt idx="4">
                  <c:v>Diagnóstico, problemas ou condições de saúde do paciente</c:v>
                </c:pt>
                <c:pt idx="5">
                  <c:v>Admissão, transferência e alta</c:v>
                </c:pt>
                <c:pt idx="6">
                  <c:v>Resultados de exames laboratoriais</c:v>
                </c:pt>
                <c:pt idx="7">
                  <c:v>Dados cadastrais do paciente</c:v>
                </c:pt>
              </c:strCache>
            </c:strRef>
          </c:cat>
          <c:val>
            <c:numRef>
              <c:f>'C2'!$D$26:$D$33</c:f>
              <c:numCache>
                <c:formatCode>#,##0</c:formatCode>
                <c:ptCount val="8"/>
                <c:pt idx="0">
                  <c:v>21.0</c:v>
                </c:pt>
                <c:pt idx="1">
                  <c:v>25.0</c:v>
                </c:pt>
                <c:pt idx="2">
                  <c:v>26.0</c:v>
                </c:pt>
                <c:pt idx="3">
                  <c:v>42.0</c:v>
                </c:pt>
                <c:pt idx="4">
                  <c:v>49.0</c:v>
                </c:pt>
                <c:pt idx="5">
                  <c:v>52.0</c:v>
                </c:pt>
                <c:pt idx="6">
                  <c:v>60.0</c:v>
                </c:pt>
                <c:pt idx="7">
                  <c:v>82.58244139668129</c:v>
                </c:pt>
              </c:numCache>
            </c:numRef>
          </c:val>
        </c:ser>
        <c:ser>
          <c:idx val="1"/>
          <c:order val="1"/>
          <c:tx>
            <c:strRef>
              <c:f>'C2'!$E$25</c:f>
              <c:strCache>
                <c:ptCount val="1"/>
                <c:pt idx="0">
                  <c:v>Não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'C2'!$C$26:$C$33</c:f>
              <c:strCache>
                <c:ptCount val="8"/>
                <c:pt idx="0">
                  <c:v>Vacinas tomadas pelo paciente</c:v>
                </c:pt>
                <c:pt idx="1">
                  <c:v>Imagens de exames radiológicos</c:v>
                </c:pt>
                <c:pt idx="2">
                  <c:v>Sinais vitais do paciente</c:v>
                </c:pt>
                <c:pt idx="3">
                  <c:v>Histórico ou anotações clínicas sobre o atendimento</c:v>
                </c:pt>
                <c:pt idx="4">
                  <c:v>Diagnóstico, problemas ou condições de saúde do paciente</c:v>
                </c:pt>
                <c:pt idx="5">
                  <c:v>Admissão, transferência e alta</c:v>
                </c:pt>
                <c:pt idx="6">
                  <c:v>Resultados de exames laboratoriais</c:v>
                </c:pt>
                <c:pt idx="7">
                  <c:v>Dados cadastrais do paciente</c:v>
                </c:pt>
              </c:strCache>
            </c:strRef>
          </c:cat>
          <c:val>
            <c:numRef>
              <c:f>'C2'!$E$26:$E$33</c:f>
              <c:numCache>
                <c:formatCode>#,##0</c:formatCode>
                <c:ptCount val="8"/>
                <c:pt idx="0">
                  <c:v>79.0</c:v>
                </c:pt>
                <c:pt idx="1">
                  <c:v>75.0</c:v>
                </c:pt>
                <c:pt idx="2">
                  <c:v>74.0</c:v>
                </c:pt>
                <c:pt idx="3">
                  <c:v>58.0</c:v>
                </c:pt>
                <c:pt idx="4">
                  <c:v>51.0</c:v>
                </c:pt>
                <c:pt idx="5">
                  <c:v>48.0</c:v>
                </c:pt>
                <c:pt idx="6">
                  <c:v>40.0</c:v>
                </c:pt>
                <c:pt idx="7">
                  <c:v>17.4175586033183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2261208"/>
        <c:axId val="-2098510648"/>
      </c:barChart>
      <c:catAx>
        <c:axId val="-2102261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8510648"/>
        <c:crosses val="autoZero"/>
        <c:auto val="1"/>
        <c:lblAlgn val="ctr"/>
        <c:lblOffset val="100"/>
        <c:noMultiLvlLbl val="0"/>
      </c:catAx>
      <c:valAx>
        <c:axId val="-209851064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-2102261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62574237368604"/>
          <c:y val="0.0481428748354008"/>
          <c:w val="0.887353880937178"/>
          <c:h val="0.189770125723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'C5'!$D$22:$D$23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'C5'!$C$24:$C$29</c:f>
              <c:strCache>
                <c:ptCount val="6"/>
                <c:pt idx="0">
                  <c:v>Diretrizes clínicas ou práticas recomendadas ou protocolos</c:v>
                </c:pt>
                <c:pt idx="1">
                  <c:v>Alertas e lembretes de interação medicamentosa</c:v>
                </c:pt>
                <c:pt idx="2">
                  <c:v>Alertas e lembretes de alergia a medicamentos</c:v>
                </c:pt>
                <c:pt idx="3">
                  <c:v>Alertas e lembretes de dosagem de medicamentos</c:v>
                </c:pt>
                <c:pt idx="4">
                  <c:v>Alertas e lembretes de interferência de medicamentos em exames laboratoriais</c:v>
                </c:pt>
                <c:pt idx="5">
                  <c:v>Alertas e lembretes de contraindicação</c:v>
                </c:pt>
              </c:strCache>
            </c:strRef>
          </c:cat>
          <c:val>
            <c:numRef>
              <c:f>'C5'!$D$24:$D$29</c:f>
              <c:numCache>
                <c:formatCode>#,##0</c:formatCode>
                <c:ptCount val="6"/>
                <c:pt idx="0">
                  <c:v>39.0</c:v>
                </c:pt>
                <c:pt idx="1">
                  <c:v>22.0</c:v>
                </c:pt>
                <c:pt idx="2">
                  <c:v>22.0</c:v>
                </c:pt>
                <c:pt idx="3">
                  <c:v>21.0</c:v>
                </c:pt>
                <c:pt idx="4">
                  <c:v>20.0</c:v>
                </c:pt>
                <c:pt idx="5">
                  <c:v>20.0</c:v>
                </c:pt>
              </c:numCache>
            </c:numRef>
          </c:val>
        </c:ser>
        <c:ser>
          <c:idx val="1"/>
          <c:order val="1"/>
          <c:tx>
            <c:strRef>
              <c:f>'C5'!$E$22:$E$23</c:f>
              <c:strCache>
                <c:ptCount val="1"/>
                <c:pt idx="0">
                  <c:v>Internação - mais de 50 leitos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'C5'!$C$24:$C$29</c:f>
              <c:strCache>
                <c:ptCount val="6"/>
                <c:pt idx="0">
                  <c:v>Diretrizes clínicas ou práticas recomendadas ou protocolos</c:v>
                </c:pt>
                <c:pt idx="1">
                  <c:v>Alertas e lembretes de interação medicamentosa</c:v>
                </c:pt>
                <c:pt idx="2">
                  <c:v>Alertas e lembretes de alergia a medicamentos</c:v>
                </c:pt>
                <c:pt idx="3">
                  <c:v>Alertas e lembretes de dosagem de medicamentos</c:v>
                </c:pt>
                <c:pt idx="4">
                  <c:v>Alertas e lembretes de interferência de medicamentos em exames laboratoriais</c:v>
                </c:pt>
                <c:pt idx="5">
                  <c:v>Alertas e lembretes de contraindicação</c:v>
                </c:pt>
              </c:strCache>
            </c:strRef>
          </c:cat>
          <c:val>
            <c:numRef>
              <c:f>'C5'!$E$24:$E$29</c:f>
              <c:numCache>
                <c:formatCode>#,##0</c:formatCode>
                <c:ptCount val="6"/>
                <c:pt idx="0">
                  <c:v>39.0</c:v>
                </c:pt>
                <c:pt idx="1">
                  <c:v>37.0</c:v>
                </c:pt>
                <c:pt idx="2">
                  <c:v>30.0</c:v>
                </c:pt>
                <c:pt idx="3">
                  <c:v>34.0</c:v>
                </c:pt>
                <c:pt idx="4">
                  <c:v>21.0</c:v>
                </c:pt>
                <c:pt idx="5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680072"/>
        <c:axId val="-2098677096"/>
      </c:barChart>
      <c:catAx>
        <c:axId val="-2098680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8677096"/>
        <c:crosses val="autoZero"/>
        <c:auto val="1"/>
        <c:lblAlgn val="ctr"/>
        <c:lblOffset val="100"/>
        <c:noMultiLvlLbl val="0"/>
      </c:catAx>
      <c:valAx>
        <c:axId val="-2098677096"/>
        <c:scaling>
          <c:orientation val="minMax"/>
          <c:max val="5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8680072"/>
        <c:crosses val="autoZero"/>
        <c:crossBetween val="between"/>
        <c:majorUnit val="25.0"/>
      </c:valAx>
    </c:plotArea>
    <c:legend>
      <c:legendPos val="b"/>
      <c:layout>
        <c:manualLayout>
          <c:xMode val="edge"/>
          <c:yMode val="edge"/>
          <c:x val="0.207959004462944"/>
          <c:y val="0.495515525597338"/>
          <c:w val="0.436745076796355"/>
          <c:h val="0.062115593713631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1"/>
              <c:layout>
                <c:manualLayout>
                  <c:x val="0.0"/>
                  <c:y val="0.08030183727034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('D4'!$C$22:$D$23;'D4'!$C$44:$D$47)</c:f>
              <c:multiLvlStrCache>
                <c:ptCount val="6"/>
                <c:lvl>
                  <c:pt idx="0">
                    <c:v>Público</c:v>
                  </c:pt>
                  <c:pt idx="1">
                    <c:v>Privado</c:v>
                  </c:pt>
                  <c:pt idx="2">
                    <c:v>Sem Internação</c:v>
                  </c:pt>
                  <c:pt idx="3">
                    <c:v>Internação - até 50 leitos</c:v>
                  </c:pt>
                  <c:pt idx="4">
                    <c:v>Internação - mais de 50 leitos</c:v>
                  </c:pt>
                  <c:pt idx="5">
                    <c:v>SADT</c:v>
                  </c:pt>
                </c:lvl>
                <c:lvl>
                  <c:pt idx="0">
                    <c:v>Administração</c:v>
                  </c:pt>
                  <c:pt idx="2">
                    <c:v>Tipo de Estabelecimento</c:v>
                  </c:pt>
                </c:lvl>
              </c:multiLvlStrCache>
            </c:multiLvlStrRef>
          </c:cat>
          <c:val>
            <c:numRef>
              <c:f>('D4'!$E$22:$E$23;'D4'!$E$44:$E$47)</c:f>
              <c:numCache>
                <c:formatCode>#,##0</c:formatCode>
                <c:ptCount val="6"/>
                <c:pt idx="0">
                  <c:v>23.85217800743463</c:v>
                </c:pt>
                <c:pt idx="1">
                  <c:v>8.313244840606756</c:v>
                </c:pt>
                <c:pt idx="2">
                  <c:v>10.22199451273112</c:v>
                </c:pt>
                <c:pt idx="3">
                  <c:v>10.70778394674585</c:v>
                </c:pt>
                <c:pt idx="4">
                  <c:v>25.6191914210598</c:v>
                </c:pt>
                <c:pt idx="5">
                  <c:v>10.03783682200427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419928"/>
        <c:axId val="-2103427288"/>
      </c:barChart>
      <c:catAx>
        <c:axId val="-21034199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03427288"/>
        <c:crosses val="autoZero"/>
        <c:auto val="1"/>
        <c:lblAlgn val="ctr"/>
        <c:lblOffset val="100"/>
        <c:noMultiLvlLbl val="0"/>
      </c:catAx>
      <c:valAx>
        <c:axId val="-2103427288"/>
        <c:scaling>
          <c:orientation val="minMax"/>
          <c:max val="5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03419928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2561319583375"/>
          <c:y val="0.038781831178721"/>
          <c:w val="0.787966030701997"/>
          <c:h val="0.7225670126003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'D2'!$C$23</c:f>
              <c:strCache>
                <c:ptCount val="1"/>
                <c:pt idx="0">
                  <c:v>Público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0"/>
                  <c:y val="0.04959072066399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'D2'!$B$24:$B$28</c:f>
              <c:strCache>
                <c:ptCount val="5"/>
                <c:pt idx="0">
                  <c:v>Interação que não ocorre em tempo real, como por e-mail</c:v>
                </c:pt>
                <c:pt idx="1">
                  <c:v>Educação à distância em saúde</c:v>
                </c:pt>
                <c:pt idx="2">
                  <c:v>Interação em tempo real, como teleconferência</c:v>
                </c:pt>
                <c:pt idx="3">
                  <c:v>Atividades de pesquisa à distância</c:v>
                </c:pt>
                <c:pt idx="4">
                  <c:v>Monitoramento remoto de pacientes à distância</c:v>
                </c:pt>
              </c:strCache>
            </c:strRef>
          </c:cat>
          <c:val>
            <c:numRef>
              <c:f>'D2'!$C$24:$C$28</c:f>
              <c:numCache>
                <c:formatCode>#,##0</c:formatCode>
                <c:ptCount val="5"/>
                <c:pt idx="0">
                  <c:v>72.0</c:v>
                </c:pt>
                <c:pt idx="1">
                  <c:v>30.0</c:v>
                </c:pt>
                <c:pt idx="2">
                  <c:v>27.0</c:v>
                </c:pt>
                <c:pt idx="3">
                  <c:v>24.0</c:v>
                </c:pt>
                <c:pt idx="4">
                  <c:v>4.0</c:v>
                </c:pt>
              </c:numCache>
            </c:numRef>
          </c:val>
        </c:ser>
        <c:ser>
          <c:idx val="1"/>
          <c:order val="1"/>
          <c:tx>
            <c:strRef>
              <c:f>'D2'!$D$23</c:f>
              <c:strCache>
                <c:ptCount val="1"/>
                <c:pt idx="0">
                  <c:v>Privado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00132746877835243"/>
                  <c:y val="0.0572100267393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'D2'!$B$24:$B$28</c:f>
              <c:strCache>
                <c:ptCount val="5"/>
                <c:pt idx="0">
                  <c:v>Interação que não ocorre em tempo real, como por e-mail</c:v>
                </c:pt>
                <c:pt idx="1">
                  <c:v>Educação à distância em saúde</c:v>
                </c:pt>
                <c:pt idx="2">
                  <c:v>Interação em tempo real, como teleconferência</c:v>
                </c:pt>
                <c:pt idx="3">
                  <c:v>Atividades de pesquisa à distância</c:v>
                </c:pt>
                <c:pt idx="4">
                  <c:v>Monitoramento remoto de pacientes à distância</c:v>
                </c:pt>
              </c:strCache>
            </c:strRef>
          </c:cat>
          <c:val>
            <c:numRef>
              <c:f>'D2'!$D$24:$D$28</c:f>
              <c:numCache>
                <c:formatCode>#,##0</c:formatCode>
                <c:ptCount val="5"/>
                <c:pt idx="0">
                  <c:v>69.35429478663556</c:v>
                </c:pt>
                <c:pt idx="1">
                  <c:v>17.48007781781803</c:v>
                </c:pt>
                <c:pt idx="2">
                  <c:v>24.06547266419609</c:v>
                </c:pt>
                <c:pt idx="3">
                  <c:v>16.2658206457408</c:v>
                </c:pt>
                <c:pt idx="4">
                  <c:v>6.405958486810294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8611640"/>
        <c:axId val="-2098608536"/>
      </c:barChart>
      <c:catAx>
        <c:axId val="-209861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8608536"/>
        <c:crosses val="autoZero"/>
        <c:auto val="1"/>
        <c:lblAlgn val="ctr"/>
        <c:lblOffset val="100"/>
        <c:noMultiLvlLbl val="0"/>
      </c:catAx>
      <c:valAx>
        <c:axId val="-2098608536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098611640"/>
        <c:crosses val="autoZero"/>
        <c:crossBetween val="between"/>
        <c:majorUnit val="25.0"/>
        <c:minorUnit val="2.0"/>
      </c:valAx>
    </c:plotArea>
    <c:legend>
      <c:legendPos val="r"/>
      <c:layout>
        <c:manualLayout>
          <c:xMode val="edge"/>
          <c:yMode val="edge"/>
          <c:x val="0.864041165189002"/>
          <c:y val="0.435009693433119"/>
          <c:w val="0.127330287977184"/>
          <c:h val="0.12998037493661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D3_1!$C$24:$C$28</c:f>
              <c:strCache>
                <c:ptCount val="5"/>
                <c:pt idx="0">
                  <c:v>Educação e treinamento</c:v>
                </c:pt>
                <c:pt idx="1">
                  <c:v>Interação entre gestores de estabelecimentos diferentes</c:v>
                </c:pt>
                <c:pt idx="2">
                  <c:v>Pesquisa</c:v>
                </c:pt>
                <c:pt idx="3">
                  <c:v>Interação entre médicos e enfermeiros de estabelecimentos diferentes</c:v>
                </c:pt>
                <c:pt idx="4">
                  <c:v>Interação entre médicos e enfermeiros do mesmo estabelecimento</c:v>
                </c:pt>
              </c:strCache>
            </c:strRef>
          </c:cat>
          <c:val>
            <c:numRef>
              <c:f>D3_1!$D$24:$D$28</c:f>
              <c:numCache>
                <c:formatCode>#,##0</c:formatCode>
                <c:ptCount val="5"/>
                <c:pt idx="0">
                  <c:v>81.0</c:v>
                </c:pt>
                <c:pt idx="1">
                  <c:v>59.0</c:v>
                </c:pt>
                <c:pt idx="2">
                  <c:v>57.0</c:v>
                </c:pt>
                <c:pt idx="3">
                  <c:v>53.0</c:v>
                </c:pt>
                <c:pt idx="4">
                  <c:v>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0829992"/>
        <c:axId val="-2100826952"/>
      </c:barChart>
      <c:catAx>
        <c:axId val="-2100829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00826952"/>
        <c:crosses val="autoZero"/>
        <c:auto val="1"/>
        <c:lblAlgn val="ctr"/>
        <c:lblOffset val="100"/>
        <c:noMultiLvlLbl val="0"/>
      </c:catAx>
      <c:valAx>
        <c:axId val="-2100826952"/>
        <c:scaling>
          <c:orientation val="minMax"/>
          <c:max val="10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00829992"/>
        <c:crosses val="autoZero"/>
        <c:crossBetween val="between"/>
        <c:majorUnit val="25.0"/>
        <c:minorUnit val="2.0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'C3'!$C$3</c:f>
              <c:strCache>
                <c:ptCount val="1"/>
                <c:pt idx="0">
                  <c:v>Sim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'C3'!$A$4:$B$6</c:f>
              <c:multiLvlStrCache>
                <c:ptCount val="3"/>
                <c:lvl>
                  <c:pt idx="1">
                    <c:v>Público</c:v>
                  </c:pt>
                  <c:pt idx="2">
                    <c:v>Privado</c:v>
                  </c:pt>
                </c:lvl>
                <c:lvl>
                  <c:pt idx="0">
                    <c:v>TOTAL</c:v>
                  </c:pt>
                  <c:pt idx="1">
                    <c:v>Natureza Administrativa</c:v>
                  </c:pt>
                </c:lvl>
              </c:multiLvlStrCache>
            </c:multiLvlStrRef>
          </c:cat>
          <c:val>
            <c:numRef>
              <c:f>'C3'!$C$4:$C$6</c:f>
              <c:numCache>
                <c:formatCode>#,##0</c:formatCode>
                <c:ptCount val="3"/>
                <c:pt idx="0" formatCode="0">
                  <c:v>29.10899486830763</c:v>
                </c:pt>
                <c:pt idx="1">
                  <c:v>24.3048209658688</c:v>
                </c:pt>
                <c:pt idx="2">
                  <c:v>31.88230772765909</c:v>
                </c:pt>
              </c:numCache>
            </c:numRef>
          </c:val>
        </c:ser>
        <c:ser>
          <c:idx val="1"/>
          <c:order val="1"/>
          <c:tx>
            <c:strRef>
              <c:f>'C3'!$D$3</c:f>
              <c:strCache>
                <c:ptCount val="1"/>
                <c:pt idx="0">
                  <c:v>Não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'C3'!$A$4:$B$6</c:f>
              <c:multiLvlStrCache>
                <c:ptCount val="3"/>
                <c:lvl>
                  <c:pt idx="1">
                    <c:v>Público</c:v>
                  </c:pt>
                  <c:pt idx="2">
                    <c:v>Privado</c:v>
                  </c:pt>
                </c:lvl>
                <c:lvl>
                  <c:pt idx="0">
                    <c:v>TOTAL</c:v>
                  </c:pt>
                  <c:pt idx="1">
                    <c:v>Natureza Administrativa</c:v>
                  </c:pt>
                </c:lvl>
              </c:multiLvlStrCache>
            </c:multiLvlStrRef>
          </c:cat>
          <c:val>
            <c:numRef>
              <c:f>'C3'!$D$4:$D$6</c:f>
              <c:numCache>
                <c:formatCode>#,##0</c:formatCode>
                <c:ptCount val="3"/>
                <c:pt idx="0" formatCode="0">
                  <c:v>69.89904427546095</c:v>
                </c:pt>
                <c:pt idx="1">
                  <c:v>74.88608620825414</c:v>
                </c:pt>
                <c:pt idx="2">
                  <c:v>67.02016690690371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99793624"/>
        <c:axId val="-2099790872"/>
      </c:barChart>
      <c:catAx>
        <c:axId val="-20997936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99790872"/>
        <c:crosses val="autoZero"/>
        <c:auto val="1"/>
        <c:lblAlgn val="ctr"/>
        <c:lblOffset val="100"/>
        <c:noMultiLvlLbl val="0"/>
      </c:catAx>
      <c:valAx>
        <c:axId val="-209979087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997936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8707961987969"/>
          <c:y val="0.0167970754572243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479046309669"/>
          <c:y val="0.127415957309858"/>
          <c:w val="0.876520953690333"/>
          <c:h val="0.759075766272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'F1'!$B$3</c:f>
              <c:strCache>
                <c:ptCount val="1"/>
                <c:pt idx="0">
                  <c:v>Computador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layout>
                <c:manualLayout>
                  <c:x val="0.00587962962962964"/>
                  <c:y val="-0.291214412868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93981481481481"/>
                  <c:y val="-0.2748079670734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17592592592593"/>
                  <c:y val="-0.0861338404259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('F1'!$A$4:$A$5;'F1'!$A$7)</c:f>
              <c:strCache>
                <c:ptCount val="3"/>
                <c:pt idx="0">
                  <c:v>Médicos</c:v>
                </c:pt>
                <c:pt idx="1">
                  <c:v>Enfermeiros</c:v>
                </c:pt>
                <c:pt idx="2">
                  <c:v>Total Brasil</c:v>
                </c:pt>
              </c:strCache>
            </c:strRef>
          </c:cat>
          <c:val>
            <c:numRef>
              <c:f>('F1'!$B$4:$B$5;'F1'!$B$7)</c:f>
              <c:numCache>
                <c:formatCode>0</c:formatCode>
                <c:ptCount val="3"/>
                <c:pt idx="0">
                  <c:v>99.1492942943074</c:v>
                </c:pt>
                <c:pt idx="1">
                  <c:v>97.98540718881428</c:v>
                </c:pt>
                <c:pt idx="2" formatCode="General">
                  <c:v>49.0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-2104397128"/>
        <c:axId val="-2104394120"/>
      </c:barChart>
      <c:catAx>
        <c:axId val="-2104397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-2104394120"/>
        <c:crosses val="autoZero"/>
        <c:auto val="1"/>
        <c:lblAlgn val="ctr"/>
        <c:lblOffset val="100"/>
        <c:noMultiLvlLbl val="0"/>
      </c:catAx>
      <c:valAx>
        <c:axId val="-2104394120"/>
        <c:scaling>
          <c:orientation val="minMax"/>
          <c:max val="100.0"/>
          <c:min val="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-2104397128"/>
        <c:crosses val="autoZero"/>
        <c:crossBetween val="between"/>
        <c:majorUnit val="25.0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t" anchorCtr="0" compatLnSpc="1">
            <a:prstTxWarp prst="textNoShape">
              <a:avLst/>
            </a:prstTxWarp>
          </a:bodyPr>
          <a:lstStyle>
            <a:lvl1pPr defTabSz="96353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137" y="0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t" anchorCtr="0" compatLnSpc="1">
            <a:prstTxWarp prst="textNoShape">
              <a:avLst/>
            </a:prstTxWarp>
          </a:bodyPr>
          <a:lstStyle>
            <a:lvl1pPr algn="r" defTabSz="96353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56918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b" anchorCtr="0" compatLnSpc="1">
            <a:prstTxWarp prst="textNoShape">
              <a:avLst/>
            </a:prstTxWarp>
          </a:bodyPr>
          <a:lstStyle>
            <a:lvl1pPr defTabSz="96353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137" y="6456918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b" anchorCtr="0" compatLnSpc="1">
            <a:prstTxWarp prst="textNoShape">
              <a:avLst/>
            </a:prstTxWarp>
          </a:bodyPr>
          <a:lstStyle>
            <a:lvl1pPr algn="r" defTabSz="962494">
              <a:defRPr sz="1300" smtClean="0"/>
            </a:lvl1pPr>
          </a:lstStyle>
          <a:p>
            <a:pPr>
              <a:defRPr/>
            </a:pPr>
            <a:fld id="{AED1B5B3-6498-4357-9D1B-09BF6EBA80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425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t" anchorCtr="0" compatLnSpc="1">
            <a:prstTxWarp prst="textNoShape">
              <a:avLst/>
            </a:prstTxWarp>
          </a:bodyPr>
          <a:lstStyle>
            <a:lvl1pPr defTabSz="96353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37" y="0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t" anchorCtr="0" compatLnSpc="1">
            <a:prstTxWarp prst="textNoShape">
              <a:avLst/>
            </a:prstTxWarp>
          </a:bodyPr>
          <a:lstStyle>
            <a:lvl1pPr algn="r" defTabSz="96353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360" y="3228459"/>
            <a:ext cx="7943509" cy="305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918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b" anchorCtr="0" compatLnSpc="1">
            <a:prstTxWarp prst="textNoShape">
              <a:avLst/>
            </a:prstTxWarp>
          </a:bodyPr>
          <a:lstStyle>
            <a:lvl1pPr defTabSz="963532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37" y="6456918"/>
            <a:ext cx="4301766" cy="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74" tIns="48139" rIns="96274" bIns="48139" numCol="1" anchor="b" anchorCtr="0" compatLnSpc="1">
            <a:prstTxWarp prst="textNoShape">
              <a:avLst/>
            </a:prstTxWarp>
          </a:bodyPr>
          <a:lstStyle>
            <a:lvl1pPr algn="r" defTabSz="962494">
              <a:defRPr sz="1300" smtClean="0"/>
            </a:lvl1pPr>
          </a:lstStyle>
          <a:p>
            <a:pPr>
              <a:defRPr/>
            </a:pPr>
            <a:fld id="{6FC0C690-E297-4798-9CFB-30474C52D3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125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400425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D2086-6E86-3149-BD33-C8A51CAE06D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11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SETOR PUBLICO</a:t>
            </a:r>
            <a:r>
              <a:rPr lang="en-US" baseline="0" dirty="0" smtClean="0"/>
              <a:t> e com +50 LEITOS.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0C690-E297-4798-9CFB-30474C52D3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0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SETOR</a:t>
            </a:r>
            <a:r>
              <a:rPr lang="en-US" baseline="0" dirty="0" smtClean="0"/>
              <a:t> PUBLICO com </a:t>
            </a:r>
            <a:r>
              <a:rPr lang="en-US" baseline="0" dirty="0" err="1" smtClean="0"/>
              <a:t>destaque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serviços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telessaúde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especialmente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focos</a:t>
            </a:r>
            <a:r>
              <a:rPr lang="en-US" baseline="0" dirty="0" smtClean="0"/>
              <a:t> de EDUCACAO E PESQUISA.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maior</a:t>
            </a:r>
            <a:r>
              <a:rPr lang="en-US" baseline="0" dirty="0" smtClean="0"/>
              <a:t> parte dos EST </a:t>
            </a:r>
            <a:r>
              <a:rPr lang="en-US" baseline="0" dirty="0" err="1" smtClean="0"/>
              <a:t>relata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interacao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qe</a:t>
            </a:r>
            <a:r>
              <a:rPr lang="en-US" baseline="0" dirty="0" smtClean="0"/>
              <a:t> NAO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temo</a:t>
            </a:r>
            <a:r>
              <a:rPr lang="en-US" baseline="0" dirty="0" smtClean="0"/>
              <a:t> real.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0C690-E297-4798-9CFB-30474C52D35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955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EDUCACAO</a:t>
            </a:r>
            <a:r>
              <a:rPr lang="en-US" baseline="0" dirty="0" smtClean="0"/>
              <a:t> e PESQUISA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foco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acoes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teleconferencia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termos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interacao</a:t>
            </a:r>
            <a:r>
              <a:rPr lang="en-US" baseline="0" dirty="0" smtClean="0"/>
              <a:t>, GESTORES </a:t>
            </a:r>
            <a:r>
              <a:rPr lang="en-US" baseline="0" dirty="0" err="1" smtClean="0"/>
              <a:t>superam</a:t>
            </a:r>
            <a:r>
              <a:rPr lang="en-US" baseline="0" dirty="0" smtClean="0"/>
              <a:t> MEDICOS e ENFERMEIROS.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0C690-E297-4798-9CFB-30474C52D35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86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Acesso</a:t>
            </a:r>
            <a:r>
              <a:rPr lang="en-US" dirty="0" smtClean="0"/>
              <a:t> </a:t>
            </a:r>
            <a:r>
              <a:rPr lang="en-US" dirty="0" err="1" smtClean="0"/>
              <a:t>universalizado</a:t>
            </a:r>
            <a:r>
              <a:rPr lang="en-US" dirty="0" smtClean="0"/>
              <a:t> a COMPUTADOR e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0C690-E297-4798-9CFB-30474C52D35C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8E7AD0-AAFD-B44E-AB2D-AFC7817162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9.vml"/><Relationship Id="rId2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0.vml"/><Relationship Id="rId2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1.v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2.vml"/><Relationship Id="rId2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3.vml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2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4.vml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3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5.vml"/><Relationship Id="rId2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3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6.vml"/><Relationship Id="rId2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3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7.vml"/><Relationship Id="rId2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8.vml"/><Relationship Id="rId2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3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19.vml"/><Relationship Id="rId2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4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0.vml"/><Relationship Id="rId2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4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1.vml"/><Relationship Id="rId2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4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2.vml"/><Relationship Id="rId2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4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4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4.vml"/><Relationship Id="rId2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4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5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5.vml"/><Relationship Id="rId2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5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5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6.vml"/><Relationship Id="rId2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.vml"/><Relationship Id="rId2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5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7.vml"/><Relationship Id="rId2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5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5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8.vml"/><Relationship Id="rId2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5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29.vml"/><Relationship Id="rId2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6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0.vml"/><Relationship Id="rId2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6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6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1.vml"/><Relationship Id="rId2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6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6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2.vml"/><Relationship Id="rId2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6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6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3.vml"/><Relationship Id="rId2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6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6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4.vml"/><Relationship Id="rId2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6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7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5.vml"/><Relationship Id="rId2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7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7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6.vml"/><Relationship Id="rId2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7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7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7.vml"/><Relationship Id="rId2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7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8.vml"/><Relationship Id="rId2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7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7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39.vml"/><Relationship Id="rId2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7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8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0.vml"/><Relationship Id="rId2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8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8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1.vml"/><Relationship Id="rId2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8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8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2.vml"/><Relationship Id="rId2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.vml"/><Relationship Id="rId2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5.vml"/><Relationship Id="rId2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88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4.vml"/><Relationship Id="rId2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89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90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5.vml"/><Relationship Id="rId2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9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9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6.vml"/><Relationship Id="rId2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6.vml"/><Relationship Id="rId2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9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9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7.vml"/><Relationship Id="rId2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9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9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48.vml"/><Relationship Id="rId2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7.vml"/><Relationship Id="rId2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.png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.png"/><Relationship Id="rId1" Type="http://schemas.openxmlformats.org/officeDocument/2006/relationships/vmlDrawing" Target="../drawings/vmlDrawing8.vml"/><Relationship Id="rId2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r>
              <a:rPr lang="pt-BR" sz="9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79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pt-BR" sz="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3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04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8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9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38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1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2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49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4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5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76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5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99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0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96377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23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24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8248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4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94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126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71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972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44" y="114325"/>
            <a:ext cx="2055813" cy="60102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25"/>
            <a:ext cx="6019800" cy="60102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55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95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996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6123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19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020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192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43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44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3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r>
              <a:rPr lang="pt-BR" sz="9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79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pt-BR" sz="9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2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6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2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6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33" y="1600200"/>
            <a:ext cx="4037013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57221" y="3938622"/>
            <a:ext cx="8228013" cy="21859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160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1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2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21" y="1600203"/>
            <a:ext cx="8228013" cy="4524375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9124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15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16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33" y="1600203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8600" cy="45243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83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39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40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33" y="1600203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938622"/>
            <a:ext cx="4038600" cy="21859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839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8649835" y="6614886"/>
            <a:ext cx="465137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BC41-013A-4AAC-93EA-0DE4CD19A0F7}" type="slidenum">
              <a:rPr lang="en-US">
                <a:solidFill>
                  <a:srgbClr val="2F2B2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636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8649835" y="6614886"/>
            <a:ext cx="465137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BC41-013A-4AAC-93EA-0DE4CD19A0F7}" type="slidenum">
              <a:rPr lang="en-US">
                <a:solidFill>
                  <a:srgbClr val="2F2B2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74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NP_FORUM_TELES-SAÚDE_2014_Apresentação-pptx_4;3px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34" cy="6858000"/>
          </a:xfrm>
          <a:prstGeom prst="rect">
            <a:avLst/>
          </a:prstGeom>
        </p:spPr>
      </p:pic>
      <p:sp>
        <p:nvSpPr>
          <p:cNvPr id="17" name="Espaço Reservado para Texto 15"/>
          <p:cNvSpPr>
            <a:spLocks noGrp="1"/>
          </p:cNvSpPr>
          <p:nvPr>
            <p:ph type="body" sz="quarter" idx="20" hasCustomPrompt="1"/>
          </p:nvPr>
        </p:nvSpPr>
        <p:spPr>
          <a:xfrm>
            <a:off x="458155" y="3216485"/>
            <a:ext cx="8228649" cy="490651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1" i="0" baseline="0">
                <a:solidFill>
                  <a:srgbClr val="6A0D15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NOME</a:t>
            </a:r>
            <a:endParaRPr lang="pt-BR" dirty="0"/>
          </a:p>
        </p:txBody>
      </p:sp>
      <p:sp>
        <p:nvSpPr>
          <p:cNvPr id="20" name="Espaço Reservado para Texto 18"/>
          <p:cNvSpPr>
            <a:spLocks noGrp="1"/>
          </p:cNvSpPr>
          <p:nvPr>
            <p:ph type="body" sz="quarter" idx="21" hasCustomPrompt="1"/>
          </p:nvPr>
        </p:nvSpPr>
        <p:spPr>
          <a:xfrm>
            <a:off x="458155" y="3796035"/>
            <a:ext cx="8228649" cy="452280"/>
          </a:xfrm>
          <a:prstGeom prst="rect">
            <a:avLst/>
          </a:prstGeom>
        </p:spPr>
        <p:txBody>
          <a:bodyPr lIns="80165" tIns="40083" rIns="80165" bIns="40083"/>
          <a:lstStyle>
            <a:lvl1pPr algn="ctr">
              <a:buNone/>
              <a:defRPr sz="2300" b="0" i="0" baseline="0">
                <a:solidFill>
                  <a:srgbClr val="5A5A59"/>
                </a:solidFill>
                <a:latin typeface="Myriad Pro" pitchFamily="34" charset="0"/>
              </a:defRPr>
            </a:lvl1pPr>
          </a:lstStyle>
          <a:p>
            <a:pPr lvl="0"/>
            <a:r>
              <a:rPr lang="pt-BR" dirty="0" smtClean="0"/>
              <a:t>Tel.: + 55.xxx / Email: </a:t>
            </a:r>
            <a:r>
              <a:rPr lang="pt-BR" dirty="0" err="1" smtClean="0"/>
              <a:t>xxx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84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8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9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2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73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96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97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8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33" y="160020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692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0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1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4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45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21" y="160020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9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8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69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2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93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4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16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17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0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41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4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65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88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89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12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13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21" y="114326"/>
            <a:ext cx="2055813" cy="60102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26"/>
            <a:ext cx="6019800" cy="60102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6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37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3966462"/>
            <a:ext cx="7772400" cy="1470025"/>
          </a:xfrm>
          <a:prstGeom prst="rect">
            <a:avLst/>
          </a:prstGeom>
        </p:spPr>
        <p:txBody>
          <a:bodyPr vert="horz" lIns="87276" tIns="43638" rIns="87276" bIns="43638" rtlCol="0" anchor="ctr">
            <a:normAutofit/>
          </a:bodyPr>
          <a:lstStyle>
            <a:lvl1pPr algn="ctr" defTabSz="497754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500" b="1" dirty="0">
              <a:solidFill>
                <a:srgbClr val="2A2A28"/>
              </a:solidFill>
              <a:latin typeface="Myriad Pro"/>
              <a:cs typeface="Myriad Pro"/>
            </a:endParaRPr>
          </a:p>
        </p:txBody>
      </p:sp>
      <p:pic>
        <p:nvPicPr>
          <p:cNvPr id="3" name="Picture 2" descr="RNP_FORUM_TELES-SAÚDE_2014_Apresentação-pptx_4;3px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" y="0"/>
            <a:ext cx="9142334" cy="6858000"/>
          </a:xfrm>
          <a:prstGeom prst="rect">
            <a:avLst/>
          </a:prstGeo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685801" y="4094647"/>
            <a:ext cx="8040756" cy="2624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latin typeface="Myriad Pro"/>
              </a:defRPr>
            </a:lvl1pPr>
          </a:lstStyle>
          <a:p>
            <a:pPr lvl="0"/>
            <a:endParaRPr lang="pt-BR" sz="3500" b="1" dirty="0" smtClean="0">
              <a:solidFill>
                <a:srgbClr val="2A2A28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21610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0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1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4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85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8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9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21" y="1600200"/>
            <a:ext cx="4037013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457221" y="3938622"/>
            <a:ext cx="8228013" cy="21859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2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33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457221" y="1600203"/>
            <a:ext cx="8228013" cy="4524375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6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57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21" y="1600203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8600" cy="45243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80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81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21" y="1600203"/>
            <a:ext cx="4037013" cy="45243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6613" y="3938622"/>
            <a:ext cx="4038600" cy="2185987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113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46742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59816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apa-brasi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CC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288290" y="1703846"/>
            <a:ext cx="4754926" cy="4733198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88970" y="1600203"/>
            <a:ext cx="7659543" cy="4524375"/>
          </a:xfrm>
        </p:spPr>
        <p:txBody>
          <a:bodyPr/>
          <a:lstStyle>
            <a:lvl1pPr marL="266700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Wingdings" pitchFamily="2" charset="2"/>
              <a:buChar char="q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lang="pt-BR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charset="0"/>
              </a:defRPr>
            </a:lvl1pPr>
            <a:lvl2pPr marL="814387" indent="-342900"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2pPr>
            <a:lvl3pPr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marL="723900" lvl="2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Courier New" charset="0"/>
              <a:buChar char="o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102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6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28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0200" y="114300"/>
            <a:ext cx="3670300" cy="1373188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1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318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88970" y="1600203"/>
            <a:ext cx="7659543" cy="4524375"/>
          </a:xfrm>
        </p:spPr>
        <p:txBody>
          <a:bodyPr/>
          <a:lstStyle>
            <a:lvl1pPr marL="266700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Wingdings" pitchFamily="2" charset="2"/>
              <a:buChar char="q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lang="pt-BR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charset="0"/>
              </a:defRPr>
            </a:lvl1pPr>
            <a:lvl2pPr marL="814387" indent="-342900"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2pPr>
            <a:lvl3pPr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marL="723900" lvl="2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Courier New" charset="0"/>
              <a:buChar char="o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269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421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15362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5235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1569" y="1606579"/>
            <a:ext cx="376678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4119524" y="1606579"/>
            <a:ext cx="370379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99382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9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625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8192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728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860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4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830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91308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933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4" y="545910"/>
            <a:ext cx="3008313" cy="8891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4041" y="559574"/>
            <a:ext cx="4447070" cy="55666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2644" y="1664731"/>
            <a:ext cx="3008313" cy="4461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2877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0355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94211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137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3860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40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13" y="928048"/>
            <a:ext cx="2055813" cy="51965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28048"/>
            <a:ext cx="6019800" cy="5196528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5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1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732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513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7633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2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037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5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476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75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938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9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35366" y="1647509"/>
            <a:ext cx="4037013" cy="2185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424766" y="1647509"/>
            <a:ext cx="4038600" cy="2185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235363" y="3985921"/>
            <a:ext cx="8228013" cy="2185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61285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2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210162" y="1576441"/>
            <a:ext cx="7638351" cy="4524375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5714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4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92644" y="1600203"/>
            <a:ext cx="37253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06927" y="1600203"/>
            <a:ext cx="379197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3509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7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5256" y="1606569"/>
            <a:ext cx="4037013" cy="45243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394656" y="1606565"/>
            <a:ext cx="4038600" cy="2185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394656" y="3944978"/>
            <a:ext cx="4038600" cy="2185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3605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29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"/>
          <p:cNvGraphicFramePr>
            <a:graphicFrameLocks noChangeAspect="1"/>
          </p:cNvGraphicFramePr>
          <p:nvPr userDrawn="1"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5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 userDrawn="1"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6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8457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s numer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889000" y="657542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26 de março de 2009 –  São Paulo</a:t>
            </a:r>
          </a:p>
        </p:txBody>
      </p:sp>
      <p:pic>
        <p:nvPicPr>
          <p:cNvPr id="3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"/>
          <p:cNvGraphicFramePr>
            <a:graphicFrameLocks noChangeAspect="1"/>
          </p:cNvGraphicFramePr>
          <p:nvPr userDrawn="1"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3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 userDrawn="1"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24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>
            <a:spLocks noChangeArrowheads="1"/>
          </p:cNvSpPr>
          <p:nvPr userDrawn="1"/>
        </p:nvSpPr>
        <p:spPr bwMode="auto">
          <a:xfrm>
            <a:off x="209551" y="6654802"/>
            <a:ext cx="4312399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700" smtClean="0">
                <a:solidFill>
                  <a:srgbClr val="7F7F7F"/>
                </a:solidFill>
              </a:rPr>
              <a:t>As informações contida neste documento são de propriedade intelectual exclusiva do NIC.br / CETIC.br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/>
            </a:lvl1pPr>
          </a:lstStyle>
          <a:p>
            <a:pPr>
              <a:defRPr/>
            </a:pPr>
            <a:fld id="{8300C219-2282-42E7-B4B3-3F0B4298815A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0376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000" y="657542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2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76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5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56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5603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89495" y="657547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4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830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7847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r>
              <a:rPr lang="pt-BR" sz="9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49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pt-BR" sz="9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8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57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8330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defRPr/>
            </a:pPr>
            <a:r>
              <a:rPr lang="pt-BR" sz="900" b="1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000" y="6575449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pt-BR" sz="9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1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2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6620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113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58395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apa-brasi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00CC9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4288290" y="1703846"/>
            <a:ext cx="4754926" cy="4733198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88970" y="1600203"/>
            <a:ext cx="7659543" cy="4524375"/>
          </a:xfrm>
        </p:spPr>
        <p:txBody>
          <a:bodyPr/>
          <a:lstStyle>
            <a:lvl1pPr marL="266700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Wingdings" pitchFamily="2" charset="2"/>
              <a:buChar char="q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lang="pt-BR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charset="0"/>
              </a:defRPr>
            </a:lvl1pPr>
            <a:lvl2pPr marL="814387" indent="-342900"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2pPr>
            <a:lvl3pPr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marL="723900" lvl="2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Courier New" charset="0"/>
              <a:buChar char="o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6663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216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318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188970" y="1600203"/>
            <a:ext cx="7659543" cy="4524375"/>
          </a:xfrm>
        </p:spPr>
        <p:txBody>
          <a:bodyPr/>
          <a:lstStyle>
            <a:lvl1pPr marL="266700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Wingdings" pitchFamily="2" charset="2"/>
              <a:buChar char="q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lang="pt-BR" sz="2800" b="1" kern="1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/>
                <a:cs typeface="Arial" charset="0"/>
              </a:defRPr>
            </a:lvl1pPr>
            <a:lvl2pPr marL="814387" indent="-342900"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2pPr>
            <a:lvl3pPr>
              <a:defRPr lang="pt-BR" sz="2000" kern="1200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charset="0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marL="723900" lvl="2" indent="-252413" algn="l" rtl="0" fontAlgn="base">
              <a:spcBef>
                <a:spcPts val="200"/>
              </a:spcBef>
              <a:spcAft>
                <a:spcPts val="200"/>
              </a:spcAft>
              <a:buSzPct val="85000"/>
              <a:buFont typeface="Courier New" charset="0"/>
              <a:buChar char="o"/>
              <a:tabLst>
                <a:tab pos="6080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421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4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5235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1569" y="1606579"/>
            <a:ext cx="376678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sz="half" idx="10"/>
          </p:nvPr>
        </p:nvSpPr>
        <p:spPr>
          <a:xfrm>
            <a:off x="4119524" y="1606579"/>
            <a:ext cx="370379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79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780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382178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9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625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728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4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830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9933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644" y="545910"/>
            <a:ext cx="3008313" cy="8891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14041" y="559568"/>
            <a:ext cx="4447070" cy="55666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2644" y="1664731"/>
            <a:ext cx="3008313" cy="4461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0355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137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240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20" y="928048"/>
            <a:ext cx="2055813" cy="519652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28048"/>
            <a:ext cx="6019800" cy="5196528"/>
          </a:xfrm>
        </p:spPr>
        <p:txBody>
          <a:bodyPr vert="eaVert"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342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445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5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4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5475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8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03" name="Image" r:id="rId4" imgW="888889" imgH="545839" progId="">
                  <p:embed/>
                </p:oleObj>
              </mc:Choice>
              <mc:Fallback>
                <p:oleObj name="Image" r:id="rId4" imgW="888889" imgH="545839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04" name="Image" r:id="rId6" imgW="901587" imgH="406063" progId="">
                  <p:embed/>
                </p:oleObj>
              </mc:Choice>
              <mc:Fallback>
                <p:oleObj name="Image" r:id="rId6" imgW="901587" imgH="406063" progId="">
                  <p:embed/>
                  <p:pic>
                    <p:nvPicPr>
                      <p:cNvPr id="0" name="Picture 9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33" y="160020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020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26928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6499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35373" y="1647509"/>
            <a:ext cx="4037013" cy="2185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424766" y="1647509"/>
            <a:ext cx="4038600" cy="2185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half" idx="3"/>
          </p:nvPr>
        </p:nvSpPr>
        <p:spPr>
          <a:xfrm>
            <a:off x="235369" y="3985914"/>
            <a:ext cx="8228013" cy="2185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6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7523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210162" y="1576441"/>
            <a:ext cx="7638351" cy="4524375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7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8547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92644" y="1600203"/>
            <a:ext cx="37253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06927" y="1600203"/>
            <a:ext cx="379197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8" name="Picture 17" descr="01-CG pow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Object 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109571" name="Object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5254" y="1606569"/>
            <a:ext cx="4037013" cy="45243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394656" y="1606565"/>
            <a:ext cx="4038600" cy="21859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394656" y="3944972"/>
            <a:ext cx="4038600" cy="2185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8427201" y="6552728"/>
            <a:ext cx="531751" cy="260648"/>
          </a:xfrm>
        </p:spPr>
        <p:txBody>
          <a:bodyPr/>
          <a:lstStyle>
            <a:lvl1pPr>
              <a:defRPr sz="1200"/>
            </a:lvl1pPr>
          </a:lstStyle>
          <a:p>
            <a:fld id="{096B27E8-E098-4AD5-A583-0927D79F13C0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176371" y="532262"/>
            <a:ext cx="7634129" cy="9552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24" Type="http://schemas.openxmlformats.org/officeDocument/2006/relationships/image" Target="../media/image3.jpeg"/><Relationship Id="rId25" Type="http://schemas.openxmlformats.org/officeDocument/2006/relationships/image" Target="../media/image1.png"/><Relationship Id="rId26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20" Type="http://schemas.openxmlformats.org/officeDocument/2006/relationships/theme" Target="../theme/theme3.xml"/><Relationship Id="rId21" Type="http://schemas.openxmlformats.org/officeDocument/2006/relationships/vmlDrawing" Target="../drawings/vmlDrawing23.vml"/><Relationship Id="rId22" Type="http://schemas.openxmlformats.org/officeDocument/2006/relationships/image" Target="../media/image3.jpeg"/><Relationship Id="rId23" Type="http://schemas.openxmlformats.org/officeDocument/2006/relationships/oleObject" Target="../embeddings/oleObject45.bin"/><Relationship Id="rId24" Type="http://schemas.openxmlformats.org/officeDocument/2006/relationships/image" Target="../media/image1.png"/><Relationship Id="rId25" Type="http://schemas.openxmlformats.org/officeDocument/2006/relationships/oleObject" Target="../embeddings/oleObject46.bin"/><Relationship Id="rId26" Type="http://schemas.openxmlformats.org/officeDocument/2006/relationships/image" Target="../media/image2.png"/><Relationship Id="rId10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6.xml"/><Relationship Id="rId22" Type="http://schemas.openxmlformats.org/officeDocument/2006/relationships/theme" Target="../theme/theme4.xml"/><Relationship Id="rId23" Type="http://schemas.openxmlformats.org/officeDocument/2006/relationships/image" Target="../media/image3.jpeg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4" Type="http://schemas.openxmlformats.org/officeDocument/2006/relationships/theme" Target="../theme/theme5.xml"/><Relationship Id="rId5" Type="http://schemas.openxmlformats.org/officeDocument/2006/relationships/vmlDrawing" Target="../drawings/vmlDrawing43.vml"/><Relationship Id="rId6" Type="http://schemas.openxmlformats.org/officeDocument/2006/relationships/image" Target="../media/image3.jpeg"/><Relationship Id="rId7" Type="http://schemas.openxmlformats.org/officeDocument/2006/relationships/oleObject" Target="../embeddings/oleObject85.bin"/><Relationship Id="rId8" Type="http://schemas.openxmlformats.org/officeDocument/2006/relationships/image" Target="../media/image1.png"/><Relationship Id="rId9" Type="http://schemas.openxmlformats.org/officeDocument/2006/relationships/oleObject" Target="../embeddings/oleObject86.bin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2.xml"/><Relationship Id="rId4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93.xml"/><Relationship Id="rId22" Type="http://schemas.openxmlformats.org/officeDocument/2006/relationships/theme" Target="../theme/theme7.xml"/><Relationship Id="rId23" Type="http://schemas.openxmlformats.org/officeDocument/2006/relationships/image" Target="../media/image3.jpeg"/><Relationship Id="rId24" Type="http://schemas.openxmlformats.org/officeDocument/2006/relationships/image" Target="../media/image1.png"/><Relationship Id="rId2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0200"/>
            <a:ext cx="7486650" cy="1227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21" y="2133600"/>
            <a:ext cx="8228013" cy="399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4"/>
          </p:nvPr>
        </p:nvSpPr>
        <p:spPr bwMode="auto">
          <a:xfrm>
            <a:off x="8426450" y="6572250"/>
            <a:ext cx="585788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51D109-7BBA-4797-9435-15DC81644CF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129" r:id="rId3"/>
    <p:sldLayoutId id="2147484152" r:id="rId4"/>
  </p:sldLayoutIdLst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pitchFamily="1" charset="-128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5pPr>
      <a:lvl6pPr marL="15367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19939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24511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29083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spcBef>
          <a:spcPct val="0"/>
        </a:spcBef>
        <a:spcAft>
          <a:spcPct val="0"/>
        </a:spcAft>
        <a:buChar char="•"/>
        <a:defRPr sz="28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  <a:cs typeface="+mn-cs"/>
        </a:defRPr>
      </a:lvl1pPr>
      <a:lvl2pPr marL="741363" indent="-284163" algn="l" defTabSz="449263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9712" y="114300"/>
            <a:ext cx="3670788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20" y="1600203"/>
            <a:ext cx="822813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89495" y="6575512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 dirty="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2" name="Picture 17" descr="01-CG power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 dirty="0">
              <a:solidFill>
                <a:srgbClr val="2F2B20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 dirty="0">
              <a:solidFill>
                <a:srgbClr val="2F2B20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6D0A95-7E72-4015-BBAC-65BD635721D4}" type="slidenum">
              <a:rPr lang="pt-BR">
                <a:solidFill>
                  <a:srgbClr val="2F2B20"/>
                </a:solidFill>
                <a:ea typeface="+mn-ea"/>
              </a:rPr>
              <a:pPr/>
              <a:t>‹#›</a:t>
            </a:fld>
            <a:endParaRPr lang="pt-BR" dirty="0">
              <a:solidFill>
                <a:srgbClr val="2F2B20"/>
              </a:solidFill>
              <a:ea typeface="+mn-ea"/>
            </a:endParaRPr>
          </a:p>
        </p:txBody>
      </p:sp>
      <p:pic>
        <p:nvPicPr>
          <p:cNvPr id="3" name="Object 1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" name="Object 2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32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  <p:sldLayoutId id="2147484153" r:id="rId2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charset="0"/>
          <a:cs typeface="+mj-cs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5pPr>
      <a:lvl6pPr marL="15367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19939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24511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29083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40200" y="114300"/>
            <a:ext cx="3670300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21" y="160020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9000" y="6396038"/>
            <a:ext cx="7632700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9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89000" y="6575467"/>
            <a:ext cx="7632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pt-BR" sz="9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1033" name="Picture 17" descr="01-CG power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F278607-C54D-4A86-B342-577DCF002A35}" type="slidenum">
              <a:rPr lang="pt-BR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pt-BR" dirty="0">
              <a:solidFill>
                <a:srgbClr val="000000"/>
              </a:solidFill>
              <a:ea typeface="+mn-ea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8316913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4" name="Image" r:id="rId23" imgW="888889" imgH="545839" progId="">
                  <p:embed/>
                </p:oleObj>
              </mc:Choice>
              <mc:Fallback>
                <p:oleObj name="Image" r:id="rId23" imgW="888889" imgH="545839" progId="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5750" y="6199188"/>
          <a:ext cx="901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25" name="Image" r:id="rId25" imgW="901587" imgH="406063" progId="">
                  <p:embed/>
                </p:oleObj>
              </mc:Choice>
              <mc:Fallback>
                <p:oleObj name="Image" r:id="rId25" imgW="901587" imgH="406063" progId="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6199188"/>
                        <a:ext cx="901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34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34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34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34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34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5pPr>
      <a:lvl6pPr marL="15367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19939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24511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29083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9712" y="114300"/>
            <a:ext cx="3670788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03"/>
            <a:ext cx="822813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A evolução da Internet no Brasil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89495" y="6575450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26 de março de 2009 –  São Paulo</a:t>
            </a:r>
          </a:p>
        </p:txBody>
      </p:sp>
      <p:pic>
        <p:nvPicPr>
          <p:cNvPr id="2" name="Picture 17" descr="01-CG powe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6D0A95-7E72-4015-BBAC-65BD635721D4}" type="slidenum">
              <a:rPr lang="pt-BR">
                <a:solidFill>
                  <a:prstClr val="black"/>
                </a:solidFill>
                <a:ea typeface="+mn-ea"/>
              </a:rPr>
              <a:pPr/>
              <a:t>‹#›</a:t>
            </a:fld>
            <a:endParaRPr lang="pt-BR">
              <a:solidFill>
                <a:prstClr val="black"/>
              </a:solidFill>
              <a:ea typeface="+mn-ea"/>
            </a:endParaRPr>
          </a:p>
        </p:txBody>
      </p:sp>
      <p:pic>
        <p:nvPicPr>
          <p:cNvPr id="3" name="Object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" name="Object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49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  <p:sldLayoutId id="2147484117" r:id="rId19"/>
    <p:sldLayoutId id="2147484118" r:id="rId20"/>
    <p:sldLayoutId id="2147484119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charset="0"/>
          <a:cs typeface="+mj-cs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5pPr>
      <a:lvl6pPr marL="15367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19939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24511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29083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9712" y="114300"/>
            <a:ext cx="3670788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1" y="1600202"/>
            <a:ext cx="822813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9490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The evolution of Internet in Brazil</a:t>
            </a:r>
            <a:endParaRPr lang="pt-BR" sz="900" b="1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89490" y="6575428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en-US" sz="9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March 26th, 2009 - São Paulo</a:t>
            </a:r>
            <a:endParaRPr lang="pt-BR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pic>
        <p:nvPicPr>
          <p:cNvPr id="5128" name="Picture 17" descr="01-CG pow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5BB2AEA-3B61-7A45-956D-2DC37A6C6D43}" type="slidenum">
              <a:rPr lang="pt-BR"/>
              <a:pPr>
                <a:defRPr/>
              </a:pPr>
              <a:t>‹#›</a:t>
            </a:fld>
            <a:endParaRPr lang="pt-BR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17524" y="6237288"/>
          <a:ext cx="64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1" name="Image" r:id="rId7" imgW="888889" imgH="545839" progId="">
                  <p:embed/>
                </p:oleObj>
              </mc:Choice>
              <mc:Fallback>
                <p:oleObj name="Image" r:id="rId7" imgW="888889" imgH="545839" progId="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7524" y="6237288"/>
                        <a:ext cx="6477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85751" y="6199188"/>
          <a:ext cx="90121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52" name="Image" r:id="rId9" imgW="901587" imgH="406063" progId="">
                  <p:embed/>
                </p:oleObj>
              </mc:Choice>
              <mc:Fallback>
                <p:oleObj name="Image" r:id="rId9" imgW="901587" imgH="406063" progId="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1" y="6199188"/>
                        <a:ext cx="901211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10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3" r:id="rId2"/>
    <p:sldLayoutId id="2147484124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1" charset="0"/>
        <a:defRPr sz="2800" b="1">
          <a:solidFill>
            <a:srgbClr val="808080"/>
          </a:solidFill>
          <a:latin typeface="+mj-lt"/>
          <a:ea typeface="ＭＳ Ｐゴシック" pitchFamily="1" charset="-128"/>
          <a:cs typeface="+mj-cs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1" charset="0"/>
        <a:defRPr sz="2800" b="1">
          <a:solidFill>
            <a:srgbClr val="808080"/>
          </a:solidFill>
          <a:latin typeface="Arial" charset="0"/>
          <a:ea typeface="ＭＳ Ｐゴシック" pitchFamily="1" charset="-128"/>
          <a:cs typeface="Lucida Sans Unicode" pitchFamily="34" charset="0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1" charset="0"/>
        <a:defRPr sz="2800" b="1">
          <a:solidFill>
            <a:srgbClr val="808080"/>
          </a:solidFill>
          <a:latin typeface="Arial" charset="0"/>
          <a:ea typeface="ＭＳ Ｐゴシック" pitchFamily="1" charset="-128"/>
          <a:cs typeface="Lucida Sans Unicode" pitchFamily="34" charset="0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1" charset="0"/>
        <a:defRPr sz="2800" b="1">
          <a:solidFill>
            <a:srgbClr val="808080"/>
          </a:solidFill>
          <a:latin typeface="Arial" charset="0"/>
          <a:ea typeface="ＭＳ Ｐゴシック" pitchFamily="1" charset="-128"/>
          <a:cs typeface="Lucida Sans Unicode" pitchFamily="34" charset="0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pitchFamily="1" charset="0"/>
        <a:defRPr sz="2800" b="1">
          <a:solidFill>
            <a:srgbClr val="808080"/>
          </a:solidFill>
          <a:latin typeface="Arial" charset="0"/>
          <a:ea typeface="ＭＳ Ｐゴシック" pitchFamily="1" charset="-128"/>
          <a:cs typeface="Lucida Sans Unicode" pitchFamily="34" charset="0"/>
        </a:defRPr>
      </a:lvl5pPr>
      <a:lvl6pPr marL="4572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latin typeface="Arial" charset="0"/>
          <a:cs typeface="Lucida Sans Unicode" pitchFamily="34" charset="0"/>
        </a:defRPr>
      </a:lvl6pPr>
      <a:lvl7pPr marL="9144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latin typeface="Arial" charset="0"/>
          <a:cs typeface="Lucida Sans Unicode" pitchFamily="34" charset="0"/>
        </a:defRPr>
      </a:lvl7pPr>
      <a:lvl8pPr marL="13716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latin typeface="Arial" charset="0"/>
          <a:cs typeface="Lucida Sans Unicode" pitchFamily="34" charset="0"/>
        </a:defRPr>
      </a:lvl8pPr>
      <a:lvl9pPr marL="18288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•"/>
        <a:defRPr sz="3200">
          <a:solidFill>
            <a:srgbClr val="000000"/>
          </a:solidFill>
          <a:latin typeface="+mn-lt"/>
          <a:ea typeface="ＭＳ Ｐゴシック" pitchFamily="1" charset="-128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–"/>
        <a:defRPr sz="2800">
          <a:solidFill>
            <a:srgbClr val="000000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•"/>
        <a:defRPr sz="2400">
          <a:solidFill>
            <a:srgbClr val="000000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–"/>
        <a:defRPr sz="2000">
          <a:solidFill>
            <a:srgbClr val="000000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itchFamily="1" charset="0"/>
        <a:buChar char="»"/>
        <a:defRPr sz="2000">
          <a:solidFill>
            <a:srgbClr val="000000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30200"/>
            <a:ext cx="7486650" cy="1227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6" y="2133600"/>
            <a:ext cx="8228013" cy="399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4"/>
          </p:nvPr>
        </p:nvSpPr>
        <p:spPr bwMode="auto">
          <a:xfrm>
            <a:off x="8426450" y="6572250"/>
            <a:ext cx="585788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851D109-7BBA-4797-9435-15DC81644CFE}" type="slidenum">
              <a:rPr lang="pt-B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3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</p:sldLayoutIdLst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0"/>
          <a:cs typeface="ＭＳ Ｐゴシック" pitchFamily="1" charset="-128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0"/>
          <a:cs typeface="ＭＳ Ｐゴシック" pitchFamily="1" charset="-128"/>
        </a:defRPr>
      </a:lvl5pPr>
      <a:lvl6pPr marL="15367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19939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24511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29083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spcBef>
          <a:spcPct val="0"/>
        </a:spcBef>
        <a:spcAft>
          <a:spcPct val="0"/>
        </a:spcAft>
        <a:buChar char="•"/>
        <a:defRPr sz="28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0"/>
          <a:cs typeface="+mn-cs"/>
        </a:defRPr>
      </a:lvl1pPr>
      <a:lvl2pPr marL="741363" indent="-284163" algn="l" defTabSz="449263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rgbClr val="40404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39712" y="114300"/>
            <a:ext cx="3670788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5" y="1600203"/>
            <a:ext cx="822813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9495" y="6396038"/>
            <a:ext cx="7631723" cy="23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9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evolução da Internet no Brasil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889495" y="6575464"/>
            <a:ext cx="763172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sz="9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26 de março de 2009 –  São Paulo</a:t>
            </a:r>
          </a:p>
        </p:txBody>
      </p:sp>
      <p:pic>
        <p:nvPicPr>
          <p:cNvPr id="2" name="Picture 17" descr="01-CG power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16D0A95-7E72-4015-BBAC-65BD635721D4}" type="slidenum">
              <a:rPr lang="pt-BR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  <p:pic>
        <p:nvPicPr>
          <p:cNvPr id="3" name="Object 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317524" y="6237288"/>
            <a:ext cx="647700" cy="398462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4" name="Object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85751" y="6199188"/>
            <a:ext cx="901211" cy="4064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  <p:sldLayoutId id="2147484145" r:id="rId15"/>
    <p:sldLayoutId id="2147484146" r:id="rId16"/>
    <p:sldLayoutId id="2147484147" r:id="rId17"/>
    <p:sldLayoutId id="2147484148" r:id="rId18"/>
    <p:sldLayoutId id="2147484149" r:id="rId19"/>
    <p:sldLayoutId id="2147484150" r:id="rId20"/>
    <p:sldLayoutId id="2147484151" r:id="rId2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Lucida Sans Unicode" charset="0"/>
          <a:cs typeface="+mj-cs"/>
        </a:defRPr>
      </a:lvl1pPr>
      <a:lvl2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2pPr>
      <a:lvl3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3pPr>
      <a:lvl4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4pPr>
      <a:lvl5pPr algn="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808080"/>
        </a:buClr>
        <a:buSzPct val="100000"/>
        <a:buFont typeface="Aria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Lucida Sans Unicode" charset="0"/>
          <a:cs typeface="Lucida Sans Unicode" pitchFamily="34" charset="0"/>
        </a:defRPr>
      </a:lvl5pPr>
      <a:lvl6pPr marL="15367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6pPr>
      <a:lvl7pPr marL="19939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7pPr>
      <a:lvl8pPr marL="24511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8pPr>
      <a:lvl9pPr marL="2908300" indent="-215900" algn="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2800" b="1">
          <a:solidFill>
            <a:srgbClr val="80808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Lucida Sans Unicode" pitchFamily="34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Lucida Sans Unicode" charset="0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4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4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4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4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4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55.xml"/><Relationship Id="rId2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82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5.xml"/><Relationship Id="rId2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chart" Target="../charts/chart13.xml"/><Relationship Id="rId3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oleObject" Target="../embeddings/oleObject97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98.bin"/><Relationship Id="rId10" Type="http://schemas.openxmlformats.org/officeDocument/2006/relationships/image" Target="../media/image47.w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hyperlink" Target="mailto:juliano@nic.br" TargetMode="External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jpeg"/><Relationship Id="rId9" Type="http://schemas.openxmlformats.org/officeDocument/2006/relationships/image" Target="../media/image20.jpeg"/><Relationship Id="rId10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16.jpeg"/><Relationship Id="rId8" Type="http://schemas.openxmlformats.org/officeDocument/2006/relationships/image" Target="../media/image40.jpe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4294967295"/>
          </p:nvPr>
        </p:nvSpPr>
        <p:spPr>
          <a:xfrm>
            <a:off x="685801" y="4273427"/>
            <a:ext cx="7772400" cy="2405669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r>
              <a:rPr lang="pt-BR" sz="3200" b="1" dirty="0" smtClean="0">
                <a:solidFill>
                  <a:srgbClr val="2A2A28"/>
                </a:solidFill>
                <a:latin typeface="Myriad Pro"/>
                <a:cs typeface="Myriad Pro"/>
              </a:rPr>
              <a:t>Panorama das TIC no Setor da Saúde</a:t>
            </a:r>
            <a:endParaRPr lang="pt-BR" sz="3200" b="1" dirty="0">
              <a:solidFill>
                <a:srgbClr val="2A2A28"/>
              </a:solidFill>
              <a:latin typeface="Myriad Pro"/>
              <a:cs typeface="Myriad Pro"/>
            </a:endParaRPr>
          </a:p>
          <a:p>
            <a:pPr marL="0" lvl="0" indent="0" algn="ctr">
              <a:buNone/>
            </a:pPr>
            <a:r>
              <a:rPr lang="pt-BR" sz="3200" b="1" dirty="0" smtClean="0">
                <a:solidFill>
                  <a:srgbClr val="2A2A28"/>
                </a:solidFill>
                <a:latin typeface="Myriad Pro"/>
                <a:cs typeface="Myriad Pro"/>
              </a:rPr>
              <a:t>Pesquisa TIC Saúde 2013</a:t>
            </a:r>
            <a:endParaRPr lang="pt-BR" sz="3200" b="1" dirty="0">
              <a:solidFill>
                <a:srgbClr val="2A2A28"/>
              </a:solidFill>
              <a:latin typeface="Myriad Pro"/>
              <a:cs typeface="Myriad Pro"/>
            </a:endParaRPr>
          </a:p>
          <a:p>
            <a:pPr marL="0" lvl="0" indent="0" algn="ctr">
              <a:buNone/>
            </a:pPr>
            <a:r>
              <a:rPr lang="pt-BR" sz="3200" b="1" dirty="0" smtClean="0">
                <a:solidFill>
                  <a:srgbClr val="2A2A28"/>
                </a:solidFill>
                <a:latin typeface="Myriad Pro"/>
              </a:rPr>
              <a:t>Alexandre Barbosa</a:t>
            </a:r>
            <a:endParaRPr lang="pt-BR" sz="3200" b="1" dirty="0">
              <a:solidFill>
                <a:srgbClr val="2A2A28"/>
              </a:solidFill>
              <a:latin typeface="Myriad Pro"/>
            </a:endParaRPr>
          </a:p>
          <a:p>
            <a:pPr marL="0" lvl="0" indent="0" algn="ctr">
              <a:buNone/>
            </a:pPr>
            <a:r>
              <a:rPr lang="pt-BR" sz="3200" b="1" dirty="0" err="1" smtClean="0">
                <a:solidFill>
                  <a:srgbClr val="2A2A28"/>
                </a:solidFill>
                <a:latin typeface="Myriad Pro"/>
              </a:rPr>
              <a:t>Cetic</a:t>
            </a:r>
            <a:r>
              <a:rPr lang="pt-BR" sz="3200" b="1" dirty="0" smtClean="0">
                <a:solidFill>
                  <a:srgbClr val="2A2A28"/>
                </a:solidFill>
                <a:latin typeface="Myriad Pro"/>
              </a:rPr>
              <a:t>.</a:t>
            </a:r>
            <a:r>
              <a:rPr lang="pt-BR" sz="3200" b="1" dirty="0" err="1" smtClean="0">
                <a:solidFill>
                  <a:srgbClr val="2A2A28"/>
                </a:solidFill>
                <a:latin typeface="Myriad Pro"/>
              </a:rPr>
              <a:t>br</a:t>
            </a:r>
            <a:endParaRPr lang="pt-BR" sz="3200" b="1" dirty="0">
              <a:solidFill>
                <a:srgbClr val="2A2A28"/>
              </a:solidFill>
              <a:latin typeface="Myriad Pro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Imagem 2" descr="LOGO POR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1352" y="5477440"/>
            <a:ext cx="2202867" cy="117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701164"/>
              </p:ext>
            </p:extLst>
          </p:nvPr>
        </p:nvGraphicFramePr>
        <p:xfrm>
          <a:off x="386553" y="1628808"/>
          <a:ext cx="8352930" cy="368634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97415"/>
                <a:gridCol w="1800200"/>
                <a:gridCol w="2655315"/>
              </a:tblGrid>
              <a:tr h="955501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Tipo de Estabelecimento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Leitos de Internação</a:t>
                      </a:r>
                    </a:p>
                    <a:p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Tipo de Atendimento</a:t>
                      </a:r>
                      <a:endParaRPr lang="pt-BR" sz="1800" dirty="0"/>
                    </a:p>
                  </a:txBody>
                  <a:tcPr/>
                </a:tc>
              </a:tr>
              <a:tr h="430565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Com Internação</a:t>
                      </a:r>
                      <a:r>
                        <a:rPr lang="pt-BR" sz="1600" baseline="0" dirty="0" smtClean="0"/>
                        <a:t> (até 50 leitos)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</a:t>
                      </a:r>
                      <a:r>
                        <a:rPr lang="pt-BR" sz="1600" baseline="0" dirty="0" smtClean="0"/>
                        <a:t> a 50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Realiza internação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9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Com Internação</a:t>
                      </a:r>
                      <a:r>
                        <a:rPr lang="pt-BR" sz="1600" baseline="0" dirty="0" smtClean="0"/>
                        <a:t> (mais de 50 leitos)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51 ou mais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Realiza internação</a:t>
                      </a:r>
                    </a:p>
                    <a:p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239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Serviço</a:t>
                      </a:r>
                      <a:r>
                        <a:rPr lang="pt-BR" sz="1600" baseline="0" dirty="0" smtClean="0"/>
                        <a:t> de Apoio à Diagnose e Terapia (SADT)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Sem internação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Realiza somente apoio à diagnose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e terapia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550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Sem Internação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Sem internação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Realiza outros</a:t>
                      </a:r>
                      <a:r>
                        <a:rPr lang="pt-BR" sz="1600" baseline="0" dirty="0" smtClean="0">
                          <a:solidFill>
                            <a:schemeClr val="tx1"/>
                          </a:solidFill>
                        </a:rPr>
                        <a:t> tipos de atendimento (urgência, ambulatorial)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1059538" cy="1501155"/>
          </a:xfrm>
          <a:prstGeom prst="rect">
            <a:avLst/>
          </a:prstGeom>
          <a:solidFill>
            <a:srgbClr val="004F00"/>
          </a:solidFill>
          <a:ln w="9525">
            <a:noFill/>
            <a:round/>
            <a:headEnd/>
            <a:tailEnd/>
          </a:ln>
          <a:effectLst>
            <a:outerShdw dist="38100" dir="2700000" sx="103000" sy="103000" algn="tl" rotWithShape="0">
              <a:srgbClr val="808080">
                <a:alpha val="42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4499992" y="5868561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Referência: Pesquisa Assistência </a:t>
            </a:r>
            <a:r>
              <a:rPr lang="pt-BR" dirty="0" err="1" smtClean="0">
                <a:solidFill>
                  <a:srgbClr val="000000"/>
                </a:solidFill>
              </a:rPr>
              <a:t>Médico-Sanitária</a:t>
            </a:r>
            <a:r>
              <a:rPr lang="pt-BR" dirty="0" smtClean="0">
                <a:solidFill>
                  <a:srgbClr val="000000"/>
                </a:solidFill>
              </a:rPr>
              <a:t> (IBGE)</a:t>
            </a: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746707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pPr>
            <a:r>
              <a:rPr lang="pt-BR" sz="2400" b="1" dirty="0" smtClean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</a:rPr>
              <a:t>Pesquisa TIC Saúde 2013</a:t>
            </a:r>
          </a:p>
          <a:p>
            <a:pPr algn="r" defTabSz="449263" eaLnBrk="0" fontAlgn="b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</a:rPr>
              <a:t>Classificação por tipo de estabelecimento</a:t>
            </a:r>
            <a:endParaRPr lang="pt-BR" sz="2000" i="1" dirty="0">
              <a:solidFill>
                <a:prstClr val="black"/>
              </a:solidFill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092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5"/>
          <p:cNvSpPr/>
          <p:nvPr/>
        </p:nvSpPr>
        <p:spPr>
          <a:xfrm>
            <a:off x="4219290" y="1427949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85168" y="1497533"/>
            <a:ext cx="3886192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Perfil do Estabelecimento de Saúde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Rounded Rectangle 35"/>
          <p:cNvSpPr>
            <a:spLocks noChangeArrowheads="1"/>
          </p:cNvSpPr>
          <p:nvPr/>
        </p:nvSpPr>
        <p:spPr bwMode="auto">
          <a:xfrm>
            <a:off x="517514" y="1413048"/>
            <a:ext cx="3241418" cy="1157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7F7F7F"/>
            </a:solidFill>
            <a:round/>
            <a:headEnd/>
            <a:tailEnd/>
          </a:ln>
          <a:effectLst>
            <a:outerShdw blurRad="190500" dist="63500" dir="2700000" algn="br" rotWithShape="0">
              <a:srgbClr val="808080">
                <a:alpha val="53998"/>
              </a:srgbClr>
            </a:outerShdw>
          </a:effectLst>
        </p:spPr>
        <p:txBody>
          <a:bodyPr anchor="ctr"/>
          <a:lstStyle/>
          <a:p>
            <a:pPr marL="542925" indent="-542925"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pt-BR" sz="1700" dirty="0">
                <a:latin typeface="+mn-lt"/>
              </a:rPr>
              <a:t>        </a:t>
            </a:r>
            <a:r>
              <a:rPr lang="pt-BR" sz="1700" dirty="0" smtClean="0">
                <a:latin typeface="+mn-lt"/>
              </a:rPr>
              <a:t> </a:t>
            </a:r>
            <a:r>
              <a:rPr lang="pt-BR" sz="1700" dirty="0">
                <a:latin typeface="+mn-lt"/>
              </a:rPr>
              <a:t>P</a:t>
            </a:r>
            <a:r>
              <a:rPr lang="pt-BR" sz="1700" dirty="0" smtClean="0">
                <a:latin typeface="+mn-lt"/>
              </a:rPr>
              <a:t>enetração das TIC nos estabelecimentos de saúde</a:t>
            </a:r>
            <a:endParaRPr lang="pt-BR" sz="1700" dirty="0">
              <a:latin typeface="+mn-lt"/>
            </a:endParaRPr>
          </a:p>
        </p:txBody>
      </p:sp>
      <p:sp>
        <p:nvSpPr>
          <p:cNvPr id="7" name="Rounded Rectangle 35"/>
          <p:cNvSpPr>
            <a:spLocks noChangeArrowheads="1"/>
          </p:cNvSpPr>
          <p:nvPr/>
        </p:nvSpPr>
        <p:spPr bwMode="auto">
          <a:xfrm>
            <a:off x="517526" y="4647976"/>
            <a:ext cx="3267427" cy="1157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7F7F7F"/>
            </a:solidFill>
            <a:round/>
            <a:headEnd/>
            <a:tailEnd/>
          </a:ln>
          <a:effectLst>
            <a:outerShdw blurRad="190500" dist="63500" dir="2700000" algn="br" rotWithShape="0">
              <a:srgbClr val="808080">
                <a:alpha val="53998"/>
              </a:srgbClr>
            </a:outerShdw>
          </a:effectLst>
        </p:spPr>
        <p:txBody>
          <a:bodyPr anchor="ctr"/>
          <a:lstStyle/>
          <a:p>
            <a:pPr marL="542925" indent="-542925">
              <a:spcBef>
                <a:spcPts val="600"/>
              </a:spcBef>
              <a:spcAft>
                <a:spcPts val="600"/>
              </a:spcAft>
              <a:buSzPct val="70000"/>
              <a:defRPr/>
            </a:pPr>
            <a:r>
              <a:rPr lang="pt-BR" sz="1700" dirty="0">
                <a:latin typeface="+mn-lt"/>
              </a:rPr>
              <a:t>         </a:t>
            </a:r>
            <a:r>
              <a:rPr lang="pt-BR" sz="1700" dirty="0" smtClean="0">
                <a:latin typeface="+mn-lt"/>
              </a:rPr>
              <a:t>Apropriação das TIC por profissionais de saúde</a:t>
            </a:r>
            <a:endParaRPr lang="pt-BR" sz="1700" dirty="0">
              <a:latin typeface="+mn-lt"/>
            </a:endParaRPr>
          </a:p>
        </p:txBody>
      </p:sp>
      <p:sp>
        <p:nvSpPr>
          <p:cNvPr id="8" name="Elipse 7"/>
          <p:cNvSpPr>
            <a:spLocks noChangeArrowheads="1"/>
          </p:cNvSpPr>
          <p:nvPr/>
        </p:nvSpPr>
        <p:spPr bwMode="auto">
          <a:xfrm>
            <a:off x="4090095" y="1415628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86354" y="1402323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8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r>
              <a:rPr lang="pt-BR" dirty="0"/>
              <a:t>1</a:t>
            </a:r>
          </a:p>
        </p:txBody>
      </p:sp>
      <p:sp>
        <p:nvSpPr>
          <p:cNvPr id="10" name="Rounded Rectangle 35"/>
          <p:cNvSpPr/>
          <p:nvPr/>
        </p:nvSpPr>
        <p:spPr>
          <a:xfrm>
            <a:off x="4219290" y="1931986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85168" y="2001589"/>
            <a:ext cx="3886192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Infraestrutura de TIC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4090095" y="1919684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086354" y="1906379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2</a:t>
            </a:r>
            <a:endParaRPr lang="pt-BR" sz="1800" dirty="0"/>
          </a:p>
        </p:txBody>
      </p:sp>
      <p:sp>
        <p:nvSpPr>
          <p:cNvPr id="14" name="Rounded Rectangle 35"/>
          <p:cNvSpPr/>
          <p:nvPr/>
        </p:nvSpPr>
        <p:spPr>
          <a:xfrm>
            <a:off x="4219290" y="2401727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15" name="Elipse 14"/>
          <p:cNvSpPr>
            <a:spLocks noChangeArrowheads="1"/>
          </p:cNvSpPr>
          <p:nvPr/>
        </p:nvSpPr>
        <p:spPr bwMode="auto">
          <a:xfrm>
            <a:off x="4090095" y="2389406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086354" y="2376101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/>
              <a:t>3</a:t>
            </a:r>
          </a:p>
        </p:txBody>
      </p:sp>
      <p:sp>
        <p:nvSpPr>
          <p:cNvPr id="17" name="Rounded Rectangle 35"/>
          <p:cNvSpPr/>
          <p:nvPr/>
        </p:nvSpPr>
        <p:spPr>
          <a:xfrm>
            <a:off x="4219290" y="2950570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485168" y="3020154"/>
            <a:ext cx="3886192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Intercâmbio de informações em saúde (HIE)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4090095" y="2938249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086354" y="2924944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4</a:t>
            </a:r>
            <a:endParaRPr lang="pt-BR" sz="1800" dirty="0"/>
          </a:p>
        </p:txBody>
      </p:sp>
      <p:sp>
        <p:nvSpPr>
          <p:cNvPr id="21" name="Rounded Rectangle 35"/>
          <p:cNvSpPr/>
          <p:nvPr/>
        </p:nvSpPr>
        <p:spPr>
          <a:xfrm>
            <a:off x="4219290" y="3454604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485166" y="3524210"/>
            <a:ext cx="4085598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Registro Pessoal de Saúde (</a:t>
            </a:r>
            <a:r>
              <a:rPr lang="pt-BR" sz="1400" dirty="0" err="1" smtClean="0">
                <a:solidFill>
                  <a:schemeClr val="tx1"/>
                </a:solidFill>
                <a:effectLst/>
              </a:rPr>
              <a:t>Patient-centric</a:t>
            </a:r>
            <a:r>
              <a:rPr lang="pt-BR" sz="1400" dirty="0" smtClean="0">
                <a:solidFill>
                  <a:schemeClr val="tx1"/>
                </a:solidFill>
                <a:effectLst/>
              </a:rPr>
              <a:t>)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4090095" y="3442305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86354" y="3429000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5</a:t>
            </a:r>
            <a:endParaRPr lang="pt-BR" sz="1800" dirty="0"/>
          </a:p>
        </p:txBody>
      </p:sp>
      <p:sp>
        <p:nvSpPr>
          <p:cNvPr id="25" name="Rounded Rectangle 35"/>
          <p:cNvSpPr/>
          <p:nvPr/>
        </p:nvSpPr>
        <p:spPr>
          <a:xfrm>
            <a:off x="4219290" y="3897104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26" name="Elipse 25"/>
          <p:cNvSpPr>
            <a:spLocks noChangeArrowheads="1"/>
          </p:cNvSpPr>
          <p:nvPr/>
        </p:nvSpPr>
        <p:spPr bwMode="auto">
          <a:xfrm>
            <a:off x="4090095" y="3884806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086354" y="3871501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6</a:t>
            </a:r>
            <a:endParaRPr lang="pt-BR" sz="1800" dirty="0"/>
          </a:p>
        </p:txBody>
      </p:sp>
      <p:sp>
        <p:nvSpPr>
          <p:cNvPr id="28" name="Rounded Rectangle 35"/>
          <p:cNvSpPr/>
          <p:nvPr/>
        </p:nvSpPr>
        <p:spPr>
          <a:xfrm>
            <a:off x="4219290" y="4884333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485168" y="4953917"/>
            <a:ext cx="3886192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Perfil do Profissional de Saúde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090095" y="4872012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086354" y="4858707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7</a:t>
            </a:r>
            <a:endParaRPr lang="pt-BR" sz="1800" dirty="0"/>
          </a:p>
        </p:txBody>
      </p:sp>
      <p:sp>
        <p:nvSpPr>
          <p:cNvPr id="32" name="Rounded Rectangle 35"/>
          <p:cNvSpPr/>
          <p:nvPr/>
        </p:nvSpPr>
        <p:spPr>
          <a:xfrm>
            <a:off x="4219290" y="5388389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485168" y="5457973"/>
            <a:ext cx="3886192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>
                <a:solidFill>
                  <a:schemeClr val="tx1"/>
                </a:solidFill>
                <a:effectLst/>
              </a:rPr>
              <a:t>Acesso e </a:t>
            </a:r>
            <a:r>
              <a:rPr lang="pt-BR" sz="1400" dirty="0" smtClean="0">
                <a:solidFill>
                  <a:schemeClr val="tx1"/>
                </a:solidFill>
                <a:effectLst/>
              </a:rPr>
              <a:t>uso das TIC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4" name="Elipse 33"/>
          <p:cNvSpPr>
            <a:spLocks noChangeArrowheads="1"/>
          </p:cNvSpPr>
          <p:nvPr/>
        </p:nvSpPr>
        <p:spPr bwMode="auto">
          <a:xfrm>
            <a:off x="4090095" y="5376068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086354" y="5362763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8</a:t>
            </a:r>
            <a:endParaRPr lang="pt-BR" sz="1800" dirty="0"/>
          </a:p>
        </p:txBody>
      </p:sp>
      <p:sp>
        <p:nvSpPr>
          <p:cNvPr id="36" name="Rounded Rectangle 35"/>
          <p:cNvSpPr/>
          <p:nvPr/>
        </p:nvSpPr>
        <p:spPr>
          <a:xfrm>
            <a:off x="4219290" y="5892445"/>
            <a:ext cx="4320480" cy="334437"/>
          </a:xfrm>
          <a:prstGeom prst="roundRect">
            <a:avLst/>
          </a:prstGeom>
          <a:solidFill>
            <a:schemeClr val="bg1"/>
          </a:solidFill>
          <a:ln w="57150" cap="flat" cmpd="thinThick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0500" dist="63500" dir="2700000" algn="br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 b="1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4485168" y="5962029"/>
            <a:ext cx="3886192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Apropriação das TIC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38" name="Elipse 37"/>
          <p:cNvSpPr>
            <a:spLocks noChangeArrowheads="1"/>
          </p:cNvSpPr>
          <p:nvPr/>
        </p:nvSpPr>
        <p:spPr bwMode="auto">
          <a:xfrm>
            <a:off x="4090095" y="5880124"/>
            <a:ext cx="328613" cy="357188"/>
          </a:xfrm>
          <a:prstGeom prst="ellipse">
            <a:avLst/>
          </a:prstGeom>
          <a:solidFill>
            <a:srgbClr val="A85C4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58944" y="5867980"/>
            <a:ext cx="85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9</a:t>
            </a:r>
            <a:endParaRPr lang="pt-BR" sz="1800" dirty="0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4485168" y="3965783"/>
            <a:ext cx="4108816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Telessaúde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485168" y="2473846"/>
            <a:ext cx="3886192" cy="1928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eaLnBrk="1" hangingPunct="1">
              <a:buSzPct val="70000"/>
              <a:buNone/>
            </a:pPr>
            <a:r>
              <a:rPr lang="pt-BR" sz="1400" dirty="0" smtClean="0">
                <a:solidFill>
                  <a:schemeClr val="tx1"/>
                </a:solidFill>
                <a:effectLst/>
              </a:rPr>
              <a:t>Registro Eletrônico em Saúde (</a:t>
            </a:r>
            <a:r>
              <a:rPr lang="pt-BR" sz="1400" dirty="0" err="1" smtClean="0">
                <a:solidFill>
                  <a:schemeClr val="tx1"/>
                </a:solidFill>
                <a:effectLst/>
              </a:rPr>
              <a:t>Provider-centric</a:t>
            </a:r>
            <a:r>
              <a:rPr lang="pt-BR" sz="1400" dirty="0" smtClean="0">
                <a:solidFill>
                  <a:schemeClr val="tx1"/>
                </a:solidFill>
                <a:effectLst/>
              </a:rPr>
              <a:t>)</a:t>
            </a:r>
            <a:endParaRPr lang="pt-BR" sz="1400" dirty="0">
              <a:solidFill>
                <a:schemeClr val="tx1"/>
              </a:solidFill>
              <a:effectLst/>
            </a:endParaRPr>
          </a:p>
        </p:txBody>
      </p:sp>
      <p:sp>
        <p:nvSpPr>
          <p:cNvPr id="42" name="Chave esquerda 41"/>
          <p:cNvSpPr/>
          <p:nvPr/>
        </p:nvSpPr>
        <p:spPr bwMode="auto">
          <a:xfrm>
            <a:off x="3830426" y="1340768"/>
            <a:ext cx="205435" cy="2952328"/>
          </a:xfrm>
          <a:prstGeom prst="leftBrace">
            <a:avLst>
              <a:gd name="adj1" fmla="val 8333"/>
              <a:gd name="adj2" fmla="val 18254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Lucida Sans Unicode" pitchFamily="34" charset="0"/>
            </a:endParaRPr>
          </a:p>
        </p:txBody>
      </p:sp>
      <p:sp>
        <p:nvSpPr>
          <p:cNvPr id="43" name="Chave esquerda 42"/>
          <p:cNvSpPr/>
          <p:nvPr/>
        </p:nvSpPr>
        <p:spPr bwMode="auto">
          <a:xfrm>
            <a:off x="3853302" y="4725153"/>
            <a:ext cx="186594" cy="1633527"/>
          </a:xfrm>
          <a:prstGeom prst="leftBrace">
            <a:avLst>
              <a:gd name="adj1" fmla="val 8333"/>
              <a:gd name="adj2" fmla="val 18254"/>
            </a:avLst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44" name="Elipse 43"/>
          <p:cNvSpPr>
            <a:spLocks noChangeArrowheads="1"/>
          </p:cNvSpPr>
          <p:nvPr/>
        </p:nvSpPr>
        <p:spPr bwMode="auto">
          <a:xfrm>
            <a:off x="322087" y="1639253"/>
            <a:ext cx="465282" cy="504056"/>
          </a:xfrm>
          <a:prstGeom prst="ellipse">
            <a:avLst/>
          </a:prstGeom>
          <a:solidFill>
            <a:srgbClr val="7DBA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388558" y="1711261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I</a:t>
            </a:r>
            <a:endParaRPr lang="pt-BR" sz="1800" dirty="0"/>
          </a:p>
        </p:txBody>
      </p:sp>
      <p:sp>
        <p:nvSpPr>
          <p:cNvPr id="46" name="Elipse 45"/>
          <p:cNvSpPr>
            <a:spLocks noChangeArrowheads="1"/>
          </p:cNvSpPr>
          <p:nvPr/>
        </p:nvSpPr>
        <p:spPr bwMode="auto">
          <a:xfrm>
            <a:off x="302548" y="4910405"/>
            <a:ext cx="465282" cy="504056"/>
          </a:xfrm>
          <a:prstGeom prst="ellipse">
            <a:avLst/>
          </a:prstGeom>
          <a:solidFill>
            <a:srgbClr val="7DBA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69022" y="4982413"/>
            <a:ext cx="3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>
                <a:solidFill>
                  <a:prstClr val="white"/>
                </a:solidFill>
                <a:latin typeface="+mn-lt"/>
                <a:cs typeface="Times New Roman" pitchFamily="18" charset="0"/>
              </a:defRPr>
            </a:lvl1pPr>
          </a:lstStyle>
          <a:p>
            <a:pPr algn="ctr"/>
            <a:r>
              <a:rPr lang="pt-BR" sz="1800" dirty="0" smtClean="0"/>
              <a:t>II</a:t>
            </a:r>
            <a:endParaRPr lang="pt-BR" sz="1800" dirty="0"/>
          </a:p>
        </p:txBody>
      </p:sp>
      <p:pic>
        <p:nvPicPr>
          <p:cNvPr id="48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435486" y="2636912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://valberlucio.files.wordpress.com/2012/02/profissionais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4545" r="4545"/>
          <a:stretch>
            <a:fillRect/>
          </a:stretch>
        </p:blipFill>
        <p:spPr bwMode="auto">
          <a:xfrm>
            <a:off x="2451710" y="3356992"/>
            <a:ext cx="1274391" cy="1177247"/>
          </a:xfrm>
          <a:prstGeom prst="rect">
            <a:avLst/>
          </a:prstGeom>
          <a:noFill/>
        </p:spPr>
      </p:pic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Dimensões investigadas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iângulo isósceles 15"/>
          <p:cNvSpPr/>
          <p:nvPr/>
        </p:nvSpPr>
        <p:spPr bwMode="auto">
          <a:xfrm>
            <a:off x="1043608" y="1340768"/>
            <a:ext cx="6768752" cy="4536504"/>
          </a:xfrm>
          <a:prstGeom prst="triangle">
            <a:avLst>
              <a:gd name="adj" fmla="val 49849"/>
            </a:avLst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54" name="Rounded Rectangle 11"/>
          <p:cNvSpPr/>
          <p:nvPr/>
        </p:nvSpPr>
        <p:spPr>
          <a:xfrm>
            <a:off x="72008" y="692696"/>
            <a:ext cx="2267744" cy="1082458"/>
          </a:xfrm>
          <a:prstGeom prst="roundRect">
            <a:avLst/>
          </a:prstGeom>
          <a:noFill/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Profissional de saúde (</a:t>
            </a:r>
            <a:r>
              <a:rPr lang="pt-BR" sz="2000" b="1" i="1" dirty="0" smtClean="0">
                <a:solidFill>
                  <a:srgbClr val="C00000"/>
                </a:solidFill>
              </a:rPr>
              <a:t>Médicos e Enfermeiros</a:t>
            </a:r>
            <a:r>
              <a:rPr lang="pt-BR" sz="20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)</a:t>
            </a:r>
            <a:endParaRPr lang="pt-BR" sz="2000" b="1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Rounded Rectangle 11"/>
          <p:cNvSpPr/>
          <p:nvPr/>
        </p:nvSpPr>
        <p:spPr>
          <a:xfrm>
            <a:off x="945704" y="5114378"/>
            <a:ext cx="7226697" cy="5427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/>
              <a:t>I</a:t>
            </a:r>
            <a:r>
              <a:rPr lang="pt-PT" sz="2000" dirty="0" smtClean="0"/>
              <a:t>nfraestrutura TIC e Gestão de TI</a:t>
            </a:r>
            <a:endParaRPr lang="pt-PT" sz="2000" dirty="0"/>
          </a:p>
        </p:txBody>
      </p:sp>
      <p:sp>
        <p:nvSpPr>
          <p:cNvPr id="59" name="Rounded Rectangle 11"/>
          <p:cNvSpPr/>
          <p:nvPr/>
        </p:nvSpPr>
        <p:spPr>
          <a:xfrm>
            <a:off x="2055433" y="2739197"/>
            <a:ext cx="5007236" cy="6221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Acesso e Uso das TIC</a:t>
            </a:r>
            <a:endParaRPr lang="pt-BR" sz="2000" dirty="0"/>
          </a:p>
        </p:txBody>
      </p:sp>
      <p:sp>
        <p:nvSpPr>
          <p:cNvPr id="60" name="Rounded Rectangle 11"/>
          <p:cNvSpPr/>
          <p:nvPr/>
        </p:nvSpPr>
        <p:spPr>
          <a:xfrm>
            <a:off x="2385754" y="1881997"/>
            <a:ext cx="4346594" cy="6910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Apropriação das TIC</a:t>
            </a:r>
            <a:endParaRPr lang="pt-BR" sz="2000" dirty="0"/>
          </a:p>
        </p:txBody>
      </p:sp>
      <p:sp>
        <p:nvSpPr>
          <p:cNvPr id="71" name="Retângulo 70"/>
          <p:cNvSpPr/>
          <p:nvPr/>
        </p:nvSpPr>
        <p:spPr bwMode="auto">
          <a:xfrm>
            <a:off x="3837537" y="2141052"/>
            <a:ext cx="215922" cy="138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800" dirty="0" smtClean="0">
              <a:solidFill>
                <a:prstClr val="white"/>
              </a:solidFill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Dimensões investigadas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46" name="Conector de seta reta 45"/>
          <p:cNvCxnSpPr/>
          <p:nvPr/>
        </p:nvCxnSpPr>
        <p:spPr bwMode="auto">
          <a:xfrm flipV="1">
            <a:off x="755576" y="3835350"/>
            <a:ext cx="0" cy="1910804"/>
          </a:xfrm>
          <a:prstGeom prst="straightConnector1">
            <a:avLst/>
          </a:prstGeom>
          <a:solidFill>
            <a:srgbClr val="00B8FF"/>
          </a:solidFill>
          <a:ln w="1079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61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7952533" y="4797152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90" name="Picture 10" descr="http://valberlucio.files.wordpress.com/2012/02/profissionais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4545" r="4545"/>
          <a:stretch>
            <a:fillRect/>
          </a:stretch>
        </p:blipFill>
        <p:spPr bwMode="auto">
          <a:xfrm>
            <a:off x="467544" y="2060848"/>
            <a:ext cx="1274391" cy="1177247"/>
          </a:xfrm>
          <a:prstGeom prst="rect">
            <a:avLst/>
          </a:prstGeom>
          <a:noFill/>
        </p:spPr>
      </p:pic>
      <p:sp>
        <p:nvSpPr>
          <p:cNvPr id="36" name="Rounded Rectangle 11"/>
          <p:cNvSpPr/>
          <p:nvPr/>
        </p:nvSpPr>
        <p:spPr>
          <a:xfrm>
            <a:off x="1263701" y="4342257"/>
            <a:ext cx="6590703" cy="61030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/>
              <a:t>Registro Eletrônico em Saúde e </a:t>
            </a:r>
            <a:r>
              <a:rPr lang="pt-BR" sz="2000" dirty="0" smtClean="0"/>
              <a:t>Troca </a:t>
            </a:r>
            <a:r>
              <a:rPr lang="pt-BR" sz="2000" dirty="0"/>
              <a:t>de </a:t>
            </a:r>
            <a:r>
              <a:rPr lang="pt-BR" sz="2000" dirty="0" smtClean="0"/>
              <a:t>Informações</a:t>
            </a:r>
            <a:endParaRPr lang="pt-PT" sz="2000" dirty="0"/>
          </a:p>
        </p:txBody>
      </p:sp>
      <p:sp>
        <p:nvSpPr>
          <p:cNvPr id="38" name="Rounded Rectangle 11"/>
          <p:cNvSpPr/>
          <p:nvPr/>
        </p:nvSpPr>
        <p:spPr>
          <a:xfrm>
            <a:off x="1650993" y="3528782"/>
            <a:ext cx="5816116" cy="64799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Serviços Online Oferecidos aos Pacientes e Telessaúde</a:t>
            </a:r>
            <a:endParaRPr lang="pt-PT" sz="2000" dirty="0"/>
          </a:p>
        </p:txBody>
      </p:sp>
      <p:cxnSp>
        <p:nvCxnSpPr>
          <p:cNvPr id="43" name="Conector de seta reta 42"/>
          <p:cNvCxnSpPr/>
          <p:nvPr/>
        </p:nvCxnSpPr>
        <p:spPr bwMode="auto">
          <a:xfrm flipV="1">
            <a:off x="7308304" y="1882013"/>
            <a:ext cx="0" cy="1479823"/>
          </a:xfrm>
          <a:prstGeom prst="straightConnector1">
            <a:avLst/>
          </a:prstGeom>
          <a:solidFill>
            <a:srgbClr val="00B8FF"/>
          </a:solidFill>
          <a:ln w="1079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55" name="Rounded Rectangle 11"/>
          <p:cNvSpPr/>
          <p:nvPr/>
        </p:nvSpPr>
        <p:spPr>
          <a:xfrm>
            <a:off x="6757641" y="5940813"/>
            <a:ext cx="2318279" cy="703450"/>
          </a:xfrm>
          <a:prstGeom prst="roundRect">
            <a:avLst/>
          </a:prstGeom>
          <a:solidFill>
            <a:schemeClr val="bg1"/>
          </a:solidFill>
          <a:ln w="28575"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Estabelecimento de Saúde</a:t>
            </a:r>
            <a:endParaRPr lang="pt-BR" sz="2000" b="1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Rounded Rectangle 11"/>
          <p:cNvSpPr/>
          <p:nvPr/>
        </p:nvSpPr>
        <p:spPr>
          <a:xfrm>
            <a:off x="251520" y="3666786"/>
            <a:ext cx="386046" cy="22824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270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/>
              <a:t>Disponibilidade</a:t>
            </a:r>
            <a:endParaRPr lang="pt-BR" sz="2200" b="1" dirty="0"/>
          </a:p>
        </p:txBody>
      </p:sp>
      <p:sp>
        <p:nvSpPr>
          <p:cNvPr id="48" name="Rounded Rectangle 11"/>
          <p:cNvSpPr/>
          <p:nvPr/>
        </p:nvSpPr>
        <p:spPr>
          <a:xfrm>
            <a:off x="7498322" y="1929730"/>
            <a:ext cx="386046" cy="14114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/>
              <a:t>Usos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9076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/>
              <a:t>I</a:t>
            </a:r>
            <a:r>
              <a:rPr lang="pt-PT" sz="2000" dirty="0" smtClean="0"/>
              <a:t>nfraestrutura TIC e Gestão de TI</a:t>
            </a:r>
            <a:endParaRPr lang="pt-PT" sz="2000" dirty="0"/>
          </a:p>
        </p:txBody>
      </p:sp>
      <p:sp>
        <p:nvSpPr>
          <p:cNvPr id="59" name="Rounded Rectangle 11"/>
          <p:cNvSpPr/>
          <p:nvPr/>
        </p:nvSpPr>
        <p:spPr>
          <a:xfrm>
            <a:off x="2055433" y="2739197"/>
            <a:ext cx="5007236" cy="622109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Acesso e Uso das TIC</a:t>
            </a:r>
            <a:endParaRPr lang="pt-BR" sz="2000" dirty="0"/>
          </a:p>
        </p:txBody>
      </p:sp>
      <p:sp>
        <p:nvSpPr>
          <p:cNvPr id="60" name="Rounded Rectangle 11"/>
          <p:cNvSpPr/>
          <p:nvPr/>
        </p:nvSpPr>
        <p:spPr>
          <a:xfrm>
            <a:off x="2385754" y="1881997"/>
            <a:ext cx="4346594" cy="691086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Apropriação das TIC</a:t>
            </a:r>
            <a:endParaRPr lang="pt-BR" sz="2000" dirty="0"/>
          </a:p>
        </p:txBody>
      </p:sp>
      <p:sp>
        <p:nvSpPr>
          <p:cNvPr id="71" name="Retângulo 70"/>
          <p:cNvSpPr/>
          <p:nvPr/>
        </p:nvSpPr>
        <p:spPr bwMode="auto">
          <a:xfrm>
            <a:off x="3837537" y="2141052"/>
            <a:ext cx="215922" cy="138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800" dirty="0" smtClean="0">
              <a:solidFill>
                <a:prstClr val="white"/>
              </a:solidFill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Acesso e conectividade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6" name="Rounded Rectangle 11"/>
          <p:cNvSpPr/>
          <p:nvPr/>
        </p:nvSpPr>
        <p:spPr>
          <a:xfrm>
            <a:off x="1263701" y="4342257"/>
            <a:ext cx="6590703" cy="610307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/>
                </a:solidFill>
              </a:rPr>
              <a:t>Registro Eletrônico em Saúde e troca de informações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38" name="Rounded Rectangle 11"/>
          <p:cNvSpPr/>
          <p:nvPr/>
        </p:nvSpPr>
        <p:spPr>
          <a:xfrm>
            <a:off x="1650993" y="3528782"/>
            <a:ext cx="5816116" cy="647994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Serviços Online oferecidos aos pacientes e </a:t>
            </a:r>
            <a:r>
              <a:rPr lang="pt-BR" sz="2000" dirty="0" err="1" smtClean="0">
                <a:solidFill>
                  <a:schemeClr val="tx1"/>
                </a:solidFill>
              </a:rPr>
              <a:t>Telessaúde</a:t>
            </a:r>
            <a:endParaRPr lang="pt-PT" sz="2000" dirty="0">
              <a:solidFill>
                <a:schemeClr val="tx1"/>
              </a:solidFill>
            </a:endParaRPr>
          </a:p>
        </p:txBody>
      </p:sp>
      <p:cxnSp>
        <p:nvCxnSpPr>
          <p:cNvPr id="43" name="Conector de seta reta 42"/>
          <p:cNvCxnSpPr/>
          <p:nvPr/>
        </p:nvCxnSpPr>
        <p:spPr bwMode="auto">
          <a:xfrm flipV="1">
            <a:off x="7308304" y="1882013"/>
            <a:ext cx="0" cy="14798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8" name="Rounded Rectangle 11"/>
          <p:cNvSpPr/>
          <p:nvPr/>
        </p:nvSpPr>
        <p:spPr>
          <a:xfrm>
            <a:off x="7308304" y="1929730"/>
            <a:ext cx="386046" cy="14114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/>
              <a:t>Acesso e usos</a:t>
            </a:r>
            <a:endParaRPr lang="pt-BR" sz="1400" b="1" dirty="0"/>
          </a:p>
        </p:txBody>
      </p:sp>
      <p:sp>
        <p:nvSpPr>
          <p:cNvPr id="23" name="Retângulo 22"/>
          <p:cNvSpPr/>
          <p:nvPr/>
        </p:nvSpPr>
        <p:spPr bwMode="auto">
          <a:xfrm>
            <a:off x="1191474" y="1224765"/>
            <a:ext cx="7952533" cy="37884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graphicFrame>
        <p:nvGraphicFramePr>
          <p:cNvPr id="28" name="Gráfico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891700"/>
              </p:ext>
            </p:extLst>
          </p:nvPr>
        </p:nvGraphicFramePr>
        <p:xfrm>
          <a:off x="251520" y="2132856"/>
          <a:ext cx="864096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Rounded Rectangle 11"/>
          <p:cNvSpPr/>
          <p:nvPr/>
        </p:nvSpPr>
        <p:spPr>
          <a:xfrm>
            <a:off x="2987824" y="3645024"/>
            <a:ext cx="3888432" cy="936104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fontAlgn="auto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96% possuem</a:t>
            </a:r>
            <a:r>
              <a:rPr lang="pt-BR" sz="2000" dirty="0" smtClean="0">
                <a:solidFill>
                  <a:srgbClr val="C00000"/>
                </a:solidFill>
              </a:rPr>
              <a:t> </a:t>
            </a:r>
            <a:r>
              <a:rPr lang="pt-BR" sz="2000" b="1" dirty="0" smtClean="0">
                <a:solidFill>
                  <a:srgbClr val="C00000"/>
                </a:solidFill>
              </a:rPr>
              <a:t>banda </a:t>
            </a:r>
            <a:r>
              <a:rPr lang="pt-BR" sz="2000" b="1" dirty="0">
                <a:solidFill>
                  <a:srgbClr val="C00000"/>
                </a:solidFill>
              </a:rPr>
              <a:t>larga fixa</a:t>
            </a:r>
            <a:r>
              <a:rPr lang="pt-BR" sz="2000" b="1" dirty="0"/>
              <a:t> </a:t>
            </a:r>
            <a:r>
              <a:rPr lang="pt-BR" sz="2000" dirty="0" smtClean="0"/>
              <a:t>e 28% </a:t>
            </a:r>
            <a:r>
              <a:rPr lang="pt-BR" sz="2000" b="1" dirty="0" smtClean="0">
                <a:solidFill>
                  <a:srgbClr val="C00000"/>
                </a:solidFill>
              </a:rPr>
              <a:t>conexão por 3G</a:t>
            </a:r>
            <a:endParaRPr lang="pt-BR" sz="2000" dirty="0"/>
          </a:p>
        </p:txBody>
      </p:sp>
      <p:sp>
        <p:nvSpPr>
          <p:cNvPr id="32" name="Título 4"/>
          <p:cNvSpPr txBox="1">
            <a:spLocks/>
          </p:cNvSpPr>
          <p:nvPr/>
        </p:nvSpPr>
        <p:spPr>
          <a:xfrm>
            <a:off x="2376264" y="1772816"/>
            <a:ext cx="6228184" cy="432048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Uso de Internet nos estabelecimentos de saúde</a:t>
            </a:r>
          </a:p>
        </p:txBody>
      </p:sp>
      <p:pic>
        <p:nvPicPr>
          <p:cNvPr id="25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11"/>
          <p:cNvSpPr/>
          <p:nvPr/>
        </p:nvSpPr>
        <p:spPr>
          <a:xfrm>
            <a:off x="2987824" y="2426597"/>
            <a:ext cx="2448271" cy="936000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fontAlgn="auto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/>
              <a:t>Privados: 99% </a:t>
            </a:r>
            <a:endParaRPr lang="pt-BR" sz="2000" dirty="0" smtClean="0">
              <a:sym typeface="Wingdings" pitchFamily="2" charset="2"/>
            </a:endParaRPr>
          </a:p>
          <a:p>
            <a:pPr marL="0" lvl="1" fontAlgn="auto">
              <a:spcBef>
                <a:spcPts val="600"/>
              </a:spcBef>
              <a:spcAft>
                <a:spcPts val="600"/>
              </a:spcAft>
            </a:pPr>
            <a:r>
              <a:rPr lang="pt-BR" sz="2000" dirty="0" smtClean="0">
                <a:sym typeface="Wingdings" pitchFamily="2" charset="2"/>
              </a:rPr>
              <a:t>Públicos: 87%</a:t>
            </a:r>
            <a:endParaRPr lang="pt-BR" sz="2000" dirty="0"/>
          </a:p>
        </p:txBody>
      </p:sp>
      <p:sp>
        <p:nvSpPr>
          <p:cNvPr id="17" name="Retângulo 16"/>
          <p:cNvSpPr/>
          <p:nvPr/>
        </p:nvSpPr>
        <p:spPr bwMode="auto">
          <a:xfrm>
            <a:off x="0" y="3212976"/>
            <a:ext cx="2555776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100392" y="219557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17418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Acesso e conectividade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32" name="Título 4"/>
          <p:cNvSpPr txBox="1">
            <a:spLocks/>
          </p:cNvSpPr>
          <p:nvPr/>
        </p:nvSpPr>
        <p:spPr>
          <a:xfrm>
            <a:off x="1187624" y="1796566"/>
            <a:ext cx="7848872" cy="504056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Estabelecimentos de saúde que possuem Departamento de TI</a:t>
            </a:r>
            <a:endParaRPr lang="pt-BR" sz="1800" dirty="0">
              <a:solidFill>
                <a:prstClr val="black"/>
              </a:solidFill>
              <a:effectLst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722208"/>
              </p:ext>
            </p:extLst>
          </p:nvPr>
        </p:nvGraphicFramePr>
        <p:xfrm>
          <a:off x="539552" y="2276872"/>
          <a:ext cx="82809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/>
              <a:t>I</a:t>
            </a:r>
            <a:r>
              <a:rPr lang="pt-PT" sz="2000" dirty="0" smtClean="0"/>
              <a:t>nfraestrutura TIC e Gestão de TI</a:t>
            </a:r>
            <a:endParaRPr lang="pt-PT" sz="2000" dirty="0"/>
          </a:p>
        </p:txBody>
      </p:sp>
      <p:pic>
        <p:nvPicPr>
          <p:cNvPr id="26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7821" y="224882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492858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 bwMode="auto">
          <a:xfrm>
            <a:off x="152404" y="1616820"/>
            <a:ext cx="675185" cy="436900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71" name="Retângulo 70"/>
          <p:cNvSpPr/>
          <p:nvPr/>
        </p:nvSpPr>
        <p:spPr bwMode="auto">
          <a:xfrm>
            <a:off x="3837537" y="2380715"/>
            <a:ext cx="215922" cy="138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800" dirty="0" smtClean="0">
              <a:solidFill>
                <a:prstClr val="white"/>
              </a:solidFill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 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Sistemas de informação sobre o paciente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46" name="Conector de seta reta 45"/>
          <p:cNvCxnSpPr/>
          <p:nvPr/>
        </p:nvCxnSpPr>
        <p:spPr bwMode="auto">
          <a:xfrm flipV="1">
            <a:off x="755576" y="4075013"/>
            <a:ext cx="0" cy="19108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46090" name="Picture 10" descr="http://valberlucio.files.wordpress.com/2012/02/profissionai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545" r="4545"/>
          <a:stretch>
            <a:fillRect/>
          </a:stretch>
        </p:blipFill>
        <p:spPr bwMode="auto">
          <a:xfrm>
            <a:off x="412865" y="2635447"/>
            <a:ext cx="1274391" cy="1177247"/>
          </a:xfrm>
          <a:prstGeom prst="rect">
            <a:avLst/>
          </a:prstGeom>
          <a:noFill/>
        </p:spPr>
      </p:pic>
      <p:sp>
        <p:nvSpPr>
          <p:cNvPr id="44" name="Rounded Rectangle 11"/>
          <p:cNvSpPr/>
          <p:nvPr/>
        </p:nvSpPr>
        <p:spPr>
          <a:xfrm>
            <a:off x="369531" y="4150957"/>
            <a:ext cx="386046" cy="1800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270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/>
              <a:t>Disponibilidade</a:t>
            </a:r>
            <a:endParaRPr lang="pt-BR" sz="1400" b="1" dirty="0"/>
          </a:p>
        </p:txBody>
      </p:sp>
      <p:sp>
        <p:nvSpPr>
          <p:cNvPr id="25" name="Retângulo 24"/>
          <p:cNvSpPr/>
          <p:nvPr/>
        </p:nvSpPr>
        <p:spPr bwMode="auto">
          <a:xfrm>
            <a:off x="152404" y="5252855"/>
            <a:ext cx="675185" cy="73798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152404" y="1665181"/>
            <a:ext cx="675185" cy="4500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9" name="Rounded Rectangle 11"/>
          <p:cNvSpPr/>
          <p:nvPr/>
        </p:nvSpPr>
        <p:spPr>
          <a:xfrm>
            <a:off x="95741" y="2276872"/>
            <a:ext cx="1955979" cy="3024336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solidFill>
                  <a:srgbClr val="C00000"/>
                </a:solidFill>
              </a:rPr>
              <a:t>(+Digital)</a:t>
            </a:r>
          </a:p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Dados de </a:t>
            </a:r>
            <a:r>
              <a:rPr lang="pt-BR" sz="2000" dirty="0"/>
              <a:t>caráter </a:t>
            </a:r>
            <a:r>
              <a:rPr lang="pt-BR" sz="2000" dirty="0" smtClean="0"/>
              <a:t>administrativo</a:t>
            </a:r>
          </a:p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 </a:t>
            </a:r>
          </a:p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>
                <a:solidFill>
                  <a:srgbClr val="C00000"/>
                </a:solidFill>
              </a:rPr>
              <a:t>(-Digital)</a:t>
            </a:r>
          </a:p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Informações de apoio a decisão clínica.</a:t>
            </a:r>
            <a:endParaRPr lang="pt-BR" sz="2000" dirty="0"/>
          </a:p>
        </p:txBody>
      </p:sp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465437"/>
              </p:ext>
            </p:extLst>
          </p:nvPr>
        </p:nvGraphicFramePr>
        <p:xfrm>
          <a:off x="2051720" y="1772816"/>
          <a:ext cx="691276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ítulo 4"/>
          <p:cNvSpPr txBox="1">
            <a:spLocks/>
          </p:cNvSpPr>
          <p:nvPr/>
        </p:nvSpPr>
        <p:spPr>
          <a:xfrm>
            <a:off x="2123728" y="1268760"/>
            <a:ext cx="6840760" cy="490952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Estabelecimentos </a:t>
            </a:r>
            <a:r>
              <a:rPr lang="pt-BR" sz="1800" dirty="0">
                <a:solidFill>
                  <a:prstClr val="black"/>
                </a:solidFill>
                <a:effectLst/>
              </a:rPr>
              <a:t>de saúde, por tipo de dado sobre o paciente disponível eletronicamente</a:t>
            </a:r>
            <a:endParaRPr lang="pt-BR" sz="1800" dirty="0" smtClean="0">
              <a:solidFill>
                <a:prstClr val="black"/>
              </a:solidFill>
              <a:effectLst/>
            </a:endParaRPr>
          </a:p>
        </p:txBody>
      </p:sp>
      <p:pic>
        <p:nvPicPr>
          <p:cNvPr id="35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Registro Eletrônico em Saúde e Troca de Informações</a:t>
            </a:r>
            <a:endParaRPr lang="pt-PT" sz="2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244408" y="198884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77315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 bwMode="auto">
          <a:xfrm>
            <a:off x="152404" y="1503268"/>
            <a:ext cx="675185" cy="436900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54" name="Rounded Rectangle 11"/>
          <p:cNvSpPr/>
          <p:nvPr/>
        </p:nvSpPr>
        <p:spPr>
          <a:xfrm>
            <a:off x="110001" y="1538887"/>
            <a:ext cx="1975043" cy="938442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6E9266"/>
                </a:solidFill>
              </a:rPr>
              <a:t>PROFISSIONAL </a:t>
            </a:r>
            <a:r>
              <a:rPr lang="en-US" sz="1400" b="1" dirty="0">
                <a:solidFill>
                  <a:srgbClr val="6E9266"/>
                </a:solidFill>
              </a:rPr>
              <a:t>DE </a:t>
            </a:r>
            <a:r>
              <a:rPr lang="en-US" sz="1400" b="1" dirty="0" smtClean="0">
                <a:solidFill>
                  <a:srgbClr val="6E9266"/>
                </a:solidFill>
              </a:rPr>
              <a:t>SAÚDE (MÉDICOS E ENFERMEIROS)</a:t>
            </a:r>
            <a:endParaRPr lang="en-US" sz="1400" b="1" dirty="0">
              <a:solidFill>
                <a:srgbClr val="6E9266"/>
              </a:solidFill>
            </a:endParaRPr>
          </a:p>
        </p:txBody>
      </p:sp>
      <p:sp>
        <p:nvSpPr>
          <p:cNvPr id="59" name="Rounded Rectangle 11"/>
          <p:cNvSpPr/>
          <p:nvPr/>
        </p:nvSpPr>
        <p:spPr>
          <a:xfrm>
            <a:off x="2055433" y="2865308"/>
            <a:ext cx="5007236" cy="622109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/>
              <a:t>Acesso e Uso das TIC</a:t>
            </a:r>
            <a:endParaRPr lang="pt-BR" sz="2000" dirty="0"/>
          </a:p>
        </p:txBody>
      </p:sp>
      <p:sp>
        <p:nvSpPr>
          <p:cNvPr id="60" name="Rounded Rectangle 11"/>
          <p:cNvSpPr/>
          <p:nvPr/>
        </p:nvSpPr>
        <p:spPr>
          <a:xfrm>
            <a:off x="2385754" y="2008108"/>
            <a:ext cx="4346594" cy="691086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Apropriação das TIC</a:t>
            </a:r>
            <a:endParaRPr lang="pt-BR" sz="2000" dirty="0"/>
          </a:p>
        </p:txBody>
      </p:sp>
      <p:sp>
        <p:nvSpPr>
          <p:cNvPr id="71" name="Retângulo 70"/>
          <p:cNvSpPr/>
          <p:nvPr/>
        </p:nvSpPr>
        <p:spPr bwMode="auto">
          <a:xfrm>
            <a:off x="3837537" y="2267163"/>
            <a:ext cx="215922" cy="138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800" dirty="0" smtClean="0">
              <a:solidFill>
                <a:prstClr val="white"/>
              </a:solidFill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Sistemas de informação sobre o paciente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46" name="Conector de seta reta 45"/>
          <p:cNvCxnSpPr/>
          <p:nvPr/>
        </p:nvCxnSpPr>
        <p:spPr bwMode="auto">
          <a:xfrm flipV="1">
            <a:off x="755576" y="3961461"/>
            <a:ext cx="0" cy="19108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pic>
        <p:nvPicPr>
          <p:cNvPr id="46090" name="Picture 10" descr="http://valberlucio.files.wordpress.com/2012/02/profissionais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4545" r="4545"/>
          <a:stretch>
            <a:fillRect/>
          </a:stretch>
        </p:blipFill>
        <p:spPr bwMode="auto">
          <a:xfrm>
            <a:off x="412865" y="2521895"/>
            <a:ext cx="1274391" cy="1177247"/>
          </a:xfrm>
          <a:prstGeom prst="rect">
            <a:avLst/>
          </a:prstGeom>
          <a:noFill/>
        </p:spPr>
      </p:pic>
      <p:sp>
        <p:nvSpPr>
          <p:cNvPr id="38" name="Rounded Rectangle 11"/>
          <p:cNvSpPr/>
          <p:nvPr/>
        </p:nvSpPr>
        <p:spPr>
          <a:xfrm>
            <a:off x="1650993" y="3654893"/>
            <a:ext cx="5816116" cy="647994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Serviços Online oferecidos aos pacientes e </a:t>
            </a:r>
            <a:r>
              <a:rPr lang="pt-BR" sz="2000" dirty="0" err="1" smtClean="0">
                <a:solidFill>
                  <a:schemeClr val="tx1"/>
                </a:solidFill>
              </a:rPr>
              <a:t>Telessaúde</a:t>
            </a:r>
            <a:endParaRPr lang="pt-PT" sz="2000" dirty="0">
              <a:solidFill>
                <a:schemeClr val="tx1"/>
              </a:solidFill>
            </a:endParaRPr>
          </a:p>
        </p:txBody>
      </p:sp>
      <p:cxnSp>
        <p:nvCxnSpPr>
          <p:cNvPr id="43" name="Conector de seta reta 42"/>
          <p:cNvCxnSpPr/>
          <p:nvPr/>
        </p:nvCxnSpPr>
        <p:spPr bwMode="auto">
          <a:xfrm flipV="1">
            <a:off x="7308304" y="2008124"/>
            <a:ext cx="0" cy="1479823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4" name="Rounded Rectangle 11"/>
          <p:cNvSpPr/>
          <p:nvPr/>
        </p:nvSpPr>
        <p:spPr>
          <a:xfrm>
            <a:off x="369531" y="4037405"/>
            <a:ext cx="386046" cy="1800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270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/>
              <a:t>Disponibilidade</a:t>
            </a:r>
            <a:endParaRPr lang="pt-BR" sz="1400" b="1" dirty="0"/>
          </a:p>
        </p:txBody>
      </p:sp>
      <p:sp>
        <p:nvSpPr>
          <p:cNvPr id="48" name="Rounded Rectangle 11"/>
          <p:cNvSpPr/>
          <p:nvPr/>
        </p:nvSpPr>
        <p:spPr>
          <a:xfrm>
            <a:off x="7308304" y="2055841"/>
            <a:ext cx="386046" cy="1411494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/>
              <a:t>Acesso e usos</a:t>
            </a:r>
            <a:endParaRPr lang="pt-BR" sz="1400" b="1" dirty="0"/>
          </a:p>
        </p:txBody>
      </p:sp>
      <p:sp>
        <p:nvSpPr>
          <p:cNvPr id="23" name="Retângulo 22"/>
          <p:cNvSpPr/>
          <p:nvPr/>
        </p:nvSpPr>
        <p:spPr bwMode="auto">
          <a:xfrm>
            <a:off x="-1" y="1350876"/>
            <a:ext cx="7952533" cy="30862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152404" y="1551629"/>
            <a:ext cx="675185" cy="4500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79918" y="5445224"/>
            <a:ext cx="8357300" cy="8349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30" name="Título 4"/>
          <p:cNvSpPr txBox="1">
            <a:spLocks/>
          </p:cNvSpPr>
          <p:nvPr/>
        </p:nvSpPr>
        <p:spPr>
          <a:xfrm>
            <a:off x="1403648" y="1340768"/>
            <a:ext cx="7344815" cy="648072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Estabelecimentos </a:t>
            </a:r>
            <a:r>
              <a:rPr lang="pt-BR" sz="1800" dirty="0">
                <a:solidFill>
                  <a:prstClr val="black"/>
                </a:solidFill>
                <a:effectLst/>
              </a:rPr>
              <a:t>de saúde, por funcionalidades de suporte à decisão presentes no sistema eletrônico do estabelecimento </a:t>
            </a:r>
          </a:p>
        </p:txBody>
      </p:sp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819384"/>
              </p:ext>
            </p:extLst>
          </p:nvPr>
        </p:nvGraphicFramePr>
        <p:xfrm>
          <a:off x="323528" y="1844824"/>
          <a:ext cx="882047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ounded Rectangle 11"/>
          <p:cNvSpPr/>
          <p:nvPr/>
        </p:nvSpPr>
        <p:spPr>
          <a:xfrm>
            <a:off x="1835696" y="4509120"/>
            <a:ext cx="5328592" cy="1368152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15% dos estabelecimentos </a:t>
            </a:r>
            <a:r>
              <a:rPr lang="pt-BR" sz="2000" dirty="0"/>
              <a:t>de saúde </a:t>
            </a:r>
            <a:r>
              <a:rPr lang="pt-BR" sz="2000" dirty="0" smtClean="0"/>
              <a:t>possuem </a:t>
            </a:r>
            <a:r>
              <a:rPr lang="pt-BR" sz="2000" dirty="0"/>
              <a:t>sistema eletrônico de verificação entre a </a:t>
            </a:r>
            <a:r>
              <a:rPr lang="pt-BR" sz="2000" b="1" dirty="0">
                <a:solidFill>
                  <a:srgbClr val="C00000"/>
                </a:solidFill>
              </a:rPr>
              <a:t>medicação prescrita </a:t>
            </a:r>
            <a:r>
              <a:rPr lang="pt-BR" sz="2000" dirty="0"/>
              <a:t>e a </a:t>
            </a:r>
            <a:r>
              <a:rPr lang="pt-BR" sz="2000" b="1" dirty="0" smtClean="0">
                <a:solidFill>
                  <a:srgbClr val="C00000"/>
                </a:solidFill>
              </a:rPr>
              <a:t>medicação administrada</a:t>
            </a:r>
            <a:r>
              <a:rPr lang="pt-BR" sz="2000" dirty="0" smtClean="0"/>
              <a:t>. </a:t>
            </a:r>
            <a:endParaRPr lang="pt-BR" sz="2000" dirty="0"/>
          </a:p>
        </p:txBody>
      </p:sp>
      <p:pic>
        <p:nvPicPr>
          <p:cNvPr id="34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Registro Eletrônico em Saúde e Troca de Informações</a:t>
            </a:r>
            <a:endParaRPr lang="pt-PT" sz="2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-27720" y="185478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94387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611560" y="1700808"/>
            <a:ext cx="8280920" cy="296499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Estabelecimentos de saúde que participam de alguma rede de telessaúde</a:t>
            </a:r>
            <a:endParaRPr lang="pt-BR" sz="1800" dirty="0">
              <a:effectLst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456498"/>
              </p:ext>
            </p:extLst>
          </p:nvPr>
        </p:nvGraphicFramePr>
        <p:xfrm>
          <a:off x="618221" y="1988840"/>
          <a:ext cx="846056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Novos serviços e </a:t>
            </a:r>
            <a:r>
              <a:rPr lang="pt-BR" sz="2000" i="1" dirty="0">
                <a:solidFill>
                  <a:srgbClr val="000000"/>
                </a:solidFill>
                <a:latin typeface="Arial"/>
                <a:ea typeface="+mn-ea"/>
              </a:rPr>
              <a:t>a</a:t>
            </a: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plicações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7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Serviços online oferecidos aos pacientes e Telessaúde</a:t>
            </a:r>
            <a:endParaRPr lang="pt-PT" sz="2000" dirty="0"/>
          </a:p>
        </p:txBody>
      </p:sp>
      <p:pic>
        <p:nvPicPr>
          <p:cNvPr id="9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68589" y="194270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54344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826303" y="1566065"/>
            <a:ext cx="7634129" cy="981905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r>
              <a:rPr lang="pt-BR" sz="1800" dirty="0" smtClean="0">
                <a:solidFill>
                  <a:schemeClr val="tx1"/>
                </a:solidFill>
                <a:effectLst/>
              </a:rPr>
              <a:t>Estabelecimentos de saúde, por serviços de telessaúde disponíveis</a:t>
            </a:r>
          </a:p>
          <a:p>
            <a:pPr lvl="0" defTabSz="914400" eaLnBrk="1" fontAlgn="b" hangingPunct="1">
              <a:lnSpc>
                <a:spcPct val="100000"/>
              </a:lnSpc>
              <a:buClrTx/>
              <a:buSzTx/>
            </a:pPr>
            <a:r>
              <a:rPr lang="pt-BR" sz="1800" b="0" i="1" dirty="0" smtClean="0">
                <a:solidFill>
                  <a:schemeClr val="tx1"/>
                </a:solidFill>
                <a:effectLst/>
                <a:latin typeface="Arial" pitchFamily="34" charset="0"/>
                <a:ea typeface="ＭＳ Ｐゴシック" charset="-128"/>
              </a:rPr>
              <a:t>				</a:t>
            </a:r>
            <a:endParaRPr lang="pt-BR" sz="1800" dirty="0">
              <a:effectLst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142436"/>
              </p:ext>
            </p:extLst>
          </p:nvPr>
        </p:nvGraphicFramePr>
        <p:xfrm>
          <a:off x="539552" y="1823093"/>
          <a:ext cx="8467970" cy="419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Novos serviços e </a:t>
            </a:r>
            <a:r>
              <a:rPr lang="pt-BR" sz="2000" i="1" dirty="0">
                <a:solidFill>
                  <a:srgbClr val="000000"/>
                </a:solidFill>
                <a:latin typeface="Arial"/>
                <a:ea typeface="+mn-ea"/>
              </a:rPr>
              <a:t>a</a:t>
            </a: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plicações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1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Serviços online oferecidos aos pacientes e Telessaúde</a:t>
            </a:r>
            <a:endParaRPr lang="pt-PT" sz="2000" dirty="0"/>
          </a:p>
        </p:txBody>
      </p:sp>
      <p:pic>
        <p:nvPicPr>
          <p:cNvPr id="12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11"/>
          <p:cNvSpPr/>
          <p:nvPr/>
        </p:nvSpPr>
        <p:spPr>
          <a:xfrm>
            <a:off x="3131840" y="2276872"/>
            <a:ext cx="4248472" cy="1296144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fontAlgn="auto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1800" dirty="0" smtClean="0"/>
              <a:t>Participação em redes de </a:t>
            </a:r>
            <a:r>
              <a:rPr lang="pt-BR" sz="1800" dirty="0" err="1" smtClean="0"/>
              <a:t>telessaúde</a:t>
            </a:r>
            <a:r>
              <a:rPr lang="pt-BR" sz="1800" dirty="0" smtClean="0"/>
              <a:t>:</a:t>
            </a:r>
          </a:p>
          <a:p>
            <a:pPr marL="198438" lvl="1" indent="-198438" fontAlgn="auto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Wingdings" pitchFamily="2" charset="2"/>
              <a:buChar char="q"/>
            </a:pPr>
            <a:r>
              <a:rPr lang="pt-BR" sz="1800" dirty="0" smtClean="0"/>
              <a:t>24</a:t>
            </a:r>
            <a:r>
              <a:rPr lang="pt-BR" sz="1800" dirty="0"/>
              <a:t>% dos </a:t>
            </a:r>
            <a:r>
              <a:rPr lang="pt-BR" sz="1800" dirty="0" smtClean="0"/>
              <a:t>estabelecimentos públicos</a:t>
            </a:r>
          </a:p>
          <a:p>
            <a:pPr marL="198438" lvl="1" indent="-198438" fontAlgn="auto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SzPct val="60000"/>
              <a:buFont typeface="Wingdings" pitchFamily="2" charset="2"/>
              <a:buChar char="q"/>
            </a:pPr>
            <a:r>
              <a:rPr lang="pt-BR" sz="1800" dirty="0" smtClean="0"/>
              <a:t>8</a:t>
            </a:r>
            <a:r>
              <a:rPr lang="pt-BR" sz="1800" dirty="0"/>
              <a:t>% dos </a:t>
            </a:r>
            <a:r>
              <a:rPr lang="pt-BR" sz="1800" dirty="0" smtClean="0"/>
              <a:t>privados</a:t>
            </a:r>
            <a:endParaRPr lang="pt-BR" sz="18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408" y="17799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1704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1331640" y="1632995"/>
            <a:ext cx="7634129" cy="981905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r>
              <a:rPr lang="pt-BR" sz="1600" dirty="0" smtClean="0">
                <a:solidFill>
                  <a:prstClr val="black"/>
                </a:solidFill>
                <a:effectLst/>
              </a:rPr>
              <a:t>Estabelecimentos de saúde que possuem teleconferência por propósito de uso dessas ferramentas </a:t>
            </a:r>
          </a:p>
          <a:p>
            <a:pPr defTabSz="914400" eaLnBrk="1" fontAlgn="b" hangingPunct="1">
              <a:lnSpc>
                <a:spcPct val="100000"/>
              </a:lnSpc>
              <a:buClrTx/>
              <a:buSzTx/>
            </a:pPr>
            <a:r>
              <a:rPr lang="pt-BR" sz="1600" b="0" i="1" dirty="0" smtClean="0">
                <a:solidFill>
                  <a:prstClr val="black"/>
                </a:solidFill>
                <a:effectLst/>
                <a:ea typeface="ＭＳ Ｐゴシック" charset="-128"/>
              </a:rPr>
              <a:t>		Percentual </a:t>
            </a:r>
            <a:r>
              <a:rPr lang="pt-BR" sz="1600" b="0" i="1" dirty="0">
                <a:solidFill>
                  <a:prstClr val="black"/>
                </a:solidFill>
                <a:effectLst/>
                <a:ea typeface="ＭＳ Ｐゴシック" charset="-128"/>
              </a:rPr>
              <a:t>sobre o total de estabelecimentos que possuem equipamentos para realização de teleconferência</a:t>
            </a:r>
            <a:endParaRPr lang="pt-BR" sz="1600" dirty="0">
              <a:effectLst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032673"/>
              </p:ext>
            </p:extLst>
          </p:nvPr>
        </p:nvGraphicFramePr>
        <p:xfrm>
          <a:off x="539552" y="1988844"/>
          <a:ext cx="8250220" cy="4036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Serviços online oferecidos aos pacientes e Telessaúde</a:t>
            </a:r>
            <a:endParaRPr lang="pt-PT" sz="2000" dirty="0"/>
          </a:p>
        </p:txBody>
      </p:sp>
      <p:pic>
        <p:nvPicPr>
          <p:cNvPr id="8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Novos serviços e </a:t>
            </a:r>
            <a:r>
              <a:rPr lang="pt-BR" sz="2000" i="1" dirty="0">
                <a:solidFill>
                  <a:srgbClr val="000000"/>
                </a:solidFill>
                <a:latin typeface="Arial"/>
                <a:ea typeface="+mn-ea"/>
              </a:rPr>
              <a:t>a</a:t>
            </a: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plicações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12" y="196029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164900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8"/>
          <p:cNvSpPr txBox="1"/>
          <p:nvPr/>
        </p:nvSpPr>
        <p:spPr>
          <a:xfrm>
            <a:off x="611560" y="1628214"/>
            <a:ext cx="820891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Pct val="60000"/>
              <a:buFont typeface="Wingdings" charset="2"/>
              <a:buChar char="q"/>
            </a:pPr>
            <a:r>
              <a:rPr lang="pt-BR" sz="2800" dirty="0" smtClean="0">
                <a:latin typeface="Arial"/>
                <a:cs typeface="Arial" charset="0"/>
              </a:rPr>
              <a:t>CETIC.</a:t>
            </a:r>
            <a:r>
              <a:rPr lang="pt-BR" sz="2800" dirty="0" err="1" smtClean="0">
                <a:latin typeface="Arial"/>
                <a:cs typeface="Arial" charset="0"/>
              </a:rPr>
              <a:t>br</a:t>
            </a:r>
            <a:r>
              <a:rPr lang="pt-BR" sz="2800" dirty="0" smtClean="0">
                <a:latin typeface="Arial"/>
                <a:cs typeface="Arial" charset="0"/>
              </a:rPr>
              <a:t>: produção de estatísticas TIC no Brasil</a:t>
            </a:r>
          </a:p>
          <a:p>
            <a:pPr marL="285750" indent="-285750" fontAlgn="auto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Pct val="60000"/>
              <a:buFont typeface="Wingdings" charset="2"/>
              <a:buChar char="q"/>
            </a:pPr>
            <a:r>
              <a:rPr lang="pt-BR" sz="2800" dirty="0" smtClean="0">
                <a:latin typeface="Arial"/>
                <a:cs typeface="Arial" charset="0"/>
              </a:rPr>
              <a:t>Pesquisa TIC Saúde 2013</a:t>
            </a:r>
          </a:p>
          <a:p>
            <a:pPr marL="285750" indent="-285750" fontAlgn="auto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Pct val="60000"/>
              <a:buFont typeface="Wingdings" charset="2"/>
              <a:buChar char="q"/>
            </a:pPr>
            <a:r>
              <a:rPr lang="pt-BR" sz="2800" dirty="0" smtClean="0">
                <a:latin typeface="Arial"/>
                <a:cs typeface="Arial" charset="0"/>
              </a:rPr>
              <a:t>Dimensões investigadas</a:t>
            </a:r>
          </a:p>
          <a:p>
            <a:pPr marL="285750" indent="-285750" fontAlgn="auto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Pct val="60000"/>
              <a:buFont typeface="Wingdings" charset="2"/>
              <a:buChar char="q"/>
            </a:pPr>
            <a:r>
              <a:rPr lang="pt-BR" sz="2800" dirty="0" smtClean="0">
                <a:latin typeface="Arial"/>
                <a:cs typeface="Arial" charset="0"/>
              </a:rPr>
              <a:t>Panorama das TIC no Setor da Saúde</a:t>
            </a:r>
          </a:p>
          <a:p>
            <a:pPr marL="285750" indent="-285750" fontAlgn="auto">
              <a:spcBef>
                <a:spcPts val="900"/>
              </a:spcBef>
              <a:spcAft>
                <a:spcPts val="900"/>
              </a:spcAft>
              <a:buSzPct val="60000"/>
              <a:buFont typeface="Wingdings" charset="2"/>
              <a:buChar char="q"/>
            </a:pPr>
            <a:r>
              <a:rPr lang="pt-BR" sz="2800" dirty="0" smtClean="0">
                <a:latin typeface="Arial"/>
                <a:cs typeface="Arial" charset="0"/>
              </a:rPr>
              <a:t>Desafios para ampliar a adoção das TIC no setor da saúde</a:t>
            </a: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137976" y="475200"/>
            <a:ext cx="7740360" cy="9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600" b="1" dirty="0" smtClean="0">
                <a:latin typeface="Arial"/>
                <a:ea typeface="ＭＳ Ｐゴシック" pitchFamily="34" charset="-128"/>
                <a:cs typeface="Arial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9101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 bwMode="auto">
          <a:xfrm>
            <a:off x="152404" y="1436259"/>
            <a:ext cx="675185" cy="436900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60" name="Rounded Rectangle 11"/>
          <p:cNvSpPr/>
          <p:nvPr/>
        </p:nvSpPr>
        <p:spPr>
          <a:xfrm>
            <a:off x="2385754" y="1941091"/>
            <a:ext cx="4346594" cy="691086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Apropriação das TIC</a:t>
            </a:r>
            <a:endParaRPr lang="pt-BR" sz="2000" dirty="0"/>
          </a:p>
        </p:txBody>
      </p:sp>
      <p:sp>
        <p:nvSpPr>
          <p:cNvPr id="71" name="Retângulo 70"/>
          <p:cNvSpPr/>
          <p:nvPr/>
        </p:nvSpPr>
        <p:spPr bwMode="auto">
          <a:xfrm>
            <a:off x="3837537" y="2200131"/>
            <a:ext cx="215922" cy="138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800" dirty="0" smtClean="0">
              <a:solidFill>
                <a:prstClr val="white"/>
              </a:solidFill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Novos serviços e </a:t>
            </a:r>
            <a:r>
              <a:rPr lang="pt-BR" sz="2000" i="1" dirty="0">
                <a:solidFill>
                  <a:srgbClr val="000000"/>
                </a:solidFill>
                <a:latin typeface="Arial"/>
                <a:ea typeface="+mn-ea"/>
              </a:rPr>
              <a:t>a</a:t>
            </a: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plicações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46" name="Conector de seta reta 45"/>
          <p:cNvCxnSpPr/>
          <p:nvPr/>
        </p:nvCxnSpPr>
        <p:spPr bwMode="auto">
          <a:xfrm flipV="1">
            <a:off x="755576" y="2444355"/>
            <a:ext cx="0" cy="19108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44" name="Rounded Rectangle 11"/>
          <p:cNvSpPr/>
          <p:nvPr/>
        </p:nvSpPr>
        <p:spPr>
          <a:xfrm>
            <a:off x="369531" y="2520299"/>
            <a:ext cx="386046" cy="1800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270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/>
              <a:t>Disponibilidade</a:t>
            </a:r>
            <a:endParaRPr lang="pt-BR" sz="1400" b="1" dirty="0"/>
          </a:p>
        </p:txBody>
      </p:sp>
      <p:sp>
        <p:nvSpPr>
          <p:cNvPr id="23" name="Retângulo 22"/>
          <p:cNvSpPr/>
          <p:nvPr/>
        </p:nvSpPr>
        <p:spPr bwMode="auto">
          <a:xfrm>
            <a:off x="-1" y="1439145"/>
            <a:ext cx="7952533" cy="17252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152404" y="3622197"/>
            <a:ext cx="675185" cy="73798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152404" y="1196752"/>
            <a:ext cx="675185" cy="4500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79918" y="2840400"/>
            <a:ext cx="8357300" cy="186190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8" name="Rounded Rectangle 11"/>
          <p:cNvSpPr/>
          <p:nvPr/>
        </p:nvSpPr>
        <p:spPr>
          <a:xfrm>
            <a:off x="5220072" y="3877577"/>
            <a:ext cx="3743992" cy="1639655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26</a:t>
            </a:r>
            <a:r>
              <a:rPr lang="pt-BR" sz="2000" dirty="0"/>
              <a:t>% dos estabelecimentos </a:t>
            </a:r>
            <a:r>
              <a:rPr lang="pt-BR" sz="2000" dirty="0" smtClean="0"/>
              <a:t>com acesso à Internet </a:t>
            </a:r>
            <a:r>
              <a:rPr lang="pt-BR" sz="2000" dirty="0"/>
              <a:t>permitem que o paciente visualize resultados de exames </a:t>
            </a:r>
            <a:r>
              <a:rPr lang="pt-BR" sz="2000" dirty="0" smtClean="0"/>
              <a:t>online.</a:t>
            </a:r>
            <a:endParaRPr lang="pt-BR" sz="2000" dirty="0"/>
          </a:p>
        </p:txBody>
      </p:sp>
      <p:sp>
        <p:nvSpPr>
          <p:cNvPr id="29" name="Rounded Rectangle 11"/>
          <p:cNvSpPr/>
          <p:nvPr/>
        </p:nvSpPr>
        <p:spPr>
          <a:xfrm>
            <a:off x="5220072" y="1724275"/>
            <a:ext cx="3743992" cy="1555975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/>
              <a:t>6% dos estabelecimentos </a:t>
            </a:r>
            <a:r>
              <a:rPr lang="pt-BR" sz="2000" dirty="0" smtClean="0"/>
              <a:t>com acesso à Internet </a:t>
            </a:r>
            <a:r>
              <a:rPr lang="pt-BR" sz="2000" dirty="0"/>
              <a:t>permitem </a:t>
            </a:r>
            <a:r>
              <a:rPr lang="pt-BR" sz="2000" dirty="0" smtClean="0"/>
              <a:t>ao paciente algum </a:t>
            </a:r>
            <a:r>
              <a:rPr lang="pt-BR" sz="2000" dirty="0"/>
              <a:t>tipo de visualização do </a:t>
            </a:r>
            <a:r>
              <a:rPr lang="pt-BR" sz="2000" dirty="0" smtClean="0"/>
              <a:t>prontuário.</a:t>
            </a:r>
            <a:endParaRPr lang="pt-BR" sz="2000" dirty="0"/>
          </a:p>
        </p:txBody>
      </p:sp>
      <p:graphicFrame>
        <p:nvGraphicFramePr>
          <p:cNvPr id="32" name="Gráfico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965299"/>
              </p:ext>
            </p:extLst>
          </p:nvPr>
        </p:nvGraphicFramePr>
        <p:xfrm>
          <a:off x="179512" y="2660662"/>
          <a:ext cx="47616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ítulo 4"/>
          <p:cNvSpPr txBox="1">
            <a:spLocks/>
          </p:cNvSpPr>
          <p:nvPr/>
        </p:nvSpPr>
        <p:spPr>
          <a:xfrm>
            <a:off x="0" y="1724558"/>
            <a:ext cx="4572000" cy="490952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Estabelecimentos </a:t>
            </a:r>
            <a:r>
              <a:rPr lang="pt-BR" sz="1800" dirty="0">
                <a:solidFill>
                  <a:prstClr val="black"/>
                </a:solidFill>
                <a:effectLst/>
              </a:rPr>
              <a:t>de saúde que possuem equipamentos para realização de teleconferência</a:t>
            </a:r>
            <a:endParaRPr lang="pt-BR" sz="1800" dirty="0" smtClean="0">
              <a:solidFill>
                <a:prstClr val="black"/>
              </a:solidFill>
              <a:effectLst/>
            </a:endParaRPr>
          </a:p>
        </p:txBody>
      </p:sp>
      <p:sp>
        <p:nvSpPr>
          <p:cNvPr id="35" name="Rounded Rectangle 11"/>
          <p:cNvSpPr/>
          <p:nvPr/>
        </p:nvSpPr>
        <p:spPr>
          <a:xfrm>
            <a:off x="1260000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Serviços online oferecidos aos pacientes e Telessaúde</a:t>
            </a:r>
            <a:endParaRPr lang="pt-PT" sz="2000" dirty="0"/>
          </a:p>
        </p:txBody>
      </p:sp>
      <p:pic>
        <p:nvPicPr>
          <p:cNvPr id="36" name="Picture 2" descr="http://cdn1.iconfinder.com/data/icons/iconslandgps/PNG/256x256/Places/Hospital.png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9" t="9698" r="3023" b="7872"/>
          <a:stretch>
            <a:fillRect/>
          </a:stretch>
        </p:blipFill>
        <p:spPr bwMode="auto">
          <a:xfrm>
            <a:off x="120137" y="608813"/>
            <a:ext cx="11143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4067944" y="25556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6520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127211"/>
              </p:ext>
            </p:extLst>
          </p:nvPr>
        </p:nvGraphicFramePr>
        <p:xfrm>
          <a:off x="395536" y="1988840"/>
          <a:ext cx="410445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0023394"/>
              </p:ext>
            </p:extLst>
          </p:nvPr>
        </p:nvGraphicFramePr>
        <p:xfrm>
          <a:off x="4500472" y="1988840"/>
          <a:ext cx="4320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899592" y="5229200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i="1" dirty="0" smtClean="0">
                <a:solidFill>
                  <a:prstClr val="black"/>
                </a:solidFill>
              </a:rPr>
              <a:t>Fonte: </a:t>
            </a:r>
            <a:r>
              <a:rPr lang="pt-BR" sz="1100" i="1" dirty="0" smtClean="0">
                <a:solidFill>
                  <a:prstClr val="black"/>
                </a:solidFill>
              </a:rPr>
              <a:t>Pesquisas TIC Saúde 2013 e  TIC Domicílios 2013</a:t>
            </a:r>
            <a:endParaRPr lang="pt-BR" sz="1100" i="1" dirty="0">
              <a:solidFill>
                <a:prstClr val="black"/>
              </a:solidFill>
            </a:endParaRPr>
          </a:p>
        </p:txBody>
      </p:sp>
      <p:pic>
        <p:nvPicPr>
          <p:cNvPr id="8" name="Picture 10" descr="http://valberlucio.files.wordpress.com/2012/02/profissionais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4545" r="4545"/>
          <a:stretch>
            <a:fillRect/>
          </a:stretch>
        </p:blipFill>
        <p:spPr bwMode="auto">
          <a:xfrm>
            <a:off x="168395" y="620688"/>
            <a:ext cx="1274391" cy="1177247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Profissionais conectados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sp>
        <p:nvSpPr>
          <p:cNvPr id="11" name="Título 4"/>
          <p:cNvSpPr txBox="1">
            <a:spLocks/>
          </p:cNvSpPr>
          <p:nvPr/>
        </p:nvSpPr>
        <p:spPr>
          <a:xfrm>
            <a:off x="1475656" y="1268760"/>
            <a:ext cx="6912768" cy="490952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Profissionais</a:t>
            </a:r>
            <a:r>
              <a:rPr lang="pt-BR" sz="1800" dirty="0">
                <a:solidFill>
                  <a:prstClr val="black"/>
                </a:solidFill>
                <a:effectLst/>
              </a:rPr>
              <a:t>, por acesso </a:t>
            </a:r>
            <a:r>
              <a:rPr lang="pt-BR" sz="1800" dirty="0" smtClean="0">
                <a:solidFill>
                  <a:prstClr val="black"/>
                </a:solidFill>
                <a:effectLst/>
              </a:rPr>
              <a:t>domiciliar a </a:t>
            </a:r>
            <a:r>
              <a:rPr lang="pt-BR" sz="1800" dirty="0">
                <a:solidFill>
                  <a:prstClr val="black"/>
                </a:solidFill>
                <a:effectLst/>
              </a:rPr>
              <a:t>computador </a:t>
            </a:r>
            <a:r>
              <a:rPr lang="pt-BR" sz="1800" dirty="0" smtClean="0">
                <a:solidFill>
                  <a:prstClr val="black"/>
                </a:solidFill>
                <a:effectLst/>
              </a:rPr>
              <a:t>e Internet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59632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Acesso e Uso das TIC</a:t>
            </a:r>
            <a:endParaRPr lang="pt-PT" sz="2000" dirty="0"/>
          </a:p>
        </p:txBody>
      </p:sp>
      <p:cxnSp>
        <p:nvCxnSpPr>
          <p:cNvPr id="16" name="Conector reto 15"/>
          <p:cNvCxnSpPr/>
          <p:nvPr/>
        </p:nvCxnSpPr>
        <p:spPr bwMode="auto">
          <a:xfrm>
            <a:off x="756008" y="3573016"/>
            <a:ext cx="38880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>
            <a:off x="5004048" y="3707832"/>
            <a:ext cx="38880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Seta para baixo 17"/>
          <p:cNvSpPr/>
          <p:nvPr/>
        </p:nvSpPr>
        <p:spPr bwMode="auto">
          <a:xfrm>
            <a:off x="4355976" y="3212976"/>
            <a:ext cx="216024" cy="288032"/>
          </a:xfrm>
          <a:prstGeom prst="downArrow">
            <a:avLst/>
          </a:prstGeom>
          <a:solidFill>
            <a:srgbClr val="B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>
            <a:off x="8676456" y="3356992"/>
            <a:ext cx="216024" cy="288032"/>
          </a:xfrm>
          <a:prstGeom prst="downArrow">
            <a:avLst/>
          </a:prstGeom>
          <a:solidFill>
            <a:srgbClr val="B4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912" y="216919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386982" y="292494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Média Brasil</a:t>
            </a:r>
            <a:endParaRPr lang="pt-BR" sz="1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7707462" y="3067288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Média Brasil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374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Profissionais conectados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718175"/>
              </p:ext>
            </p:extLst>
          </p:nvPr>
        </p:nvGraphicFramePr>
        <p:xfrm>
          <a:off x="576756" y="2283992"/>
          <a:ext cx="2978340" cy="3855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367159"/>
              </p:ext>
            </p:extLst>
          </p:nvPr>
        </p:nvGraphicFramePr>
        <p:xfrm>
          <a:off x="3792421" y="2283992"/>
          <a:ext cx="51845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Título 4"/>
          <p:cNvSpPr txBox="1">
            <a:spLocks/>
          </p:cNvSpPr>
          <p:nvPr/>
        </p:nvSpPr>
        <p:spPr>
          <a:xfrm>
            <a:off x="971600" y="1851944"/>
            <a:ext cx="8352928" cy="490952"/>
          </a:xfrm>
          <a:prstGeom prst="rect">
            <a:avLst/>
          </a:prstGeom>
        </p:spPr>
        <p:txBody>
          <a:bodyPr/>
          <a:lstStyle>
            <a:lvl1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charset="0"/>
                <a:cs typeface="+mj-cs"/>
              </a:defRPr>
            </a:lvl1pPr>
            <a:lvl2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2pPr>
            <a:lvl3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3pPr>
            <a:lvl4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4pPr>
            <a:lvl5pPr algn="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808080"/>
              </a:buClr>
              <a:buSzPct val="100000"/>
              <a:buFont typeface="Aria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Lucida Sans Unicode" charset="0"/>
                <a:cs typeface="Lucida Sans Unicode" pitchFamily="34" charset="0"/>
              </a:defRPr>
            </a:lvl5pPr>
            <a:lvl6pPr marL="15367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6pPr>
            <a:lvl7pPr marL="19939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7pPr>
            <a:lvl8pPr marL="24511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8pPr>
            <a:lvl9pPr marL="2908300" indent="-215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800" b="1">
                <a:solidFill>
                  <a:srgbClr val="8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Lucida Sans Unicode" pitchFamily="34" charset="0"/>
              </a:defRPr>
            </a:lvl9pPr>
          </a:lstStyle>
          <a:p>
            <a:pPr algn="l"/>
            <a:r>
              <a:rPr lang="pt-BR" sz="1800" dirty="0" smtClean="0">
                <a:solidFill>
                  <a:prstClr val="black"/>
                </a:solidFill>
                <a:effectLst/>
              </a:rPr>
              <a:t>Profissionais</a:t>
            </a:r>
            <a:r>
              <a:rPr lang="pt-BR" sz="1800" dirty="0">
                <a:solidFill>
                  <a:prstClr val="black"/>
                </a:solidFill>
                <a:effectLst/>
              </a:rPr>
              <a:t>, por acesso à computador no estabelecimento de saúde</a:t>
            </a:r>
            <a:endParaRPr lang="pt-BR" sz="1800" dirty="0" smtClean="0">
              <a:solidFill>
                <a:prstClr val="black"/>
              </a:solidFill>
              <a:effectLst/>
            </a:endParaRPr>
          </a:p>
        </p:txBody>
      </p:sp>
      <p:pic>
        <p:nvPicPr>
          <p:cNvPr id="32" name="Picture 10" descr="http://valberlucio.files.wordpress.com/2012/02/profissionais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4545" r="4545"/>
          <a:stretch>
            <a:fillRect/>
          </a:stretch>
        </p:blipFill>
        <p:spPr bwMode="auto">
          <a:xfrm>
            <a:off x="168395" y="620688"/>
            <a:ext cx="1274391" cy="1177247"/>
          </a:xfrm>
          <a:prstGeom prst="rect">
            <a:avLst/>
          </a:prstGeom>
          <a:noFill/>
        </p:spPr>
      </p:pic>
      <p:sp>
        <p:nvSpPr>
          <p:cNvPr id="33" name="Rounded Rectangle 11"/>
          <p:cNvSpPr/>
          <p:nvPr/>
        </p:nvSpPr>
        <p:spPr>
          <a:xfrm>
            <a:off x="1259632" y="6120000"/>
            <a:ext cx="7020000" cy="576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 smtClean="0"/>
              <a:t>Acesso e Uso das TIC</a:t>
            </a:r>
            <a:endParaRPr lang="pt-PT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3880" y="259128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72868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 bwMode="auto">
          <a:xfrm>
            <a:off x="152404" y="1377156"/>
            <a:ext cx="675185" cy="436900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60" name="Rounded Rectangle 11"/>
          <p:cNvSpPr/>
          <p:nvPr/>
        </p:nvSpPr>
        <p:spPr>
          <a:xfrm>
            <a:off x="2385754" y="1383794"/>
            <a:ext cx="4346594" cy="6910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Apropriação das TIC</a:t>
            </a:r>
            <a:endParaRPr lang="pt-BR" sz="2000" dirty="0"/>
          </a:p>
        </p:txBody>
      </p:sp>
      <p:sp>
        <p:nvSpPr>
          <p:cNvPr id="71" name="Retângulo 70"/>
          <p:cNvSpPr/>
          <p:nvPr/>
        </p:nvSpPr>
        <p:spPr bwMode="auto">
          <a:xfrm>
            <a:off x="3837537" y="2141052"/>
            <a:ext cx="215922" cy="1382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 sz="1800" dirty="0" smtClean="0">
              <a:solidFill>
                <a:prstClr val="white"/>
              </a:solidFill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732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Pesquisa TIC Saúde 2013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Capacitação e percepção de impactos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46" name="Conector de seta reta 45"/>
          <p:cNvCxnSpPr/>
          <p:nvPr/>
        </p:nvCxnSpPr>
        <p:spPr bwMode="auto">
          <a:xfrm flipV="1">
            <a:off x="755576" y="3835350"/>
            <a:ext cx="0" cy="191080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/>
          </a:ln>
          <a:effectLst/>
        </p:spPr>
      </p:cxnSp>
      <p:sp>
        <p:nvSpPr>
          <p:cNvPr id="36" name="Rounded Rectangle 11"/>
          <p:cNvSpPr/>
          <p:nvPr/>
        </p:nvSpPr>
        <p:spPr>
          <a:xfrm>
            <a:off x="1263701" y="4342257"/>
            <a:ext cx="6590703" cy="610307"/>
          </a:xfrm>
          <a:prstGeom prst="roundRect">
            <a:avLst/>
          </a:prstGeom>
          <a:ln w="28575">
            <a:solidFill>
              <a:srgbClr val="7FCBAE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chemeClr val="tx1"/>
                </a:solidFill>
              </a:rPr>
              <a:t>Registro Eletrônico em Saúde e troca de informações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44" name="Rounded Rectangle 11"/>
          <p:cNvSpPr/>
          <p:nvPr/>
        </p:nvSpPr>
        <p:spPr>
          <a:xfrm>
            <a:off x="369531" y="3911294"/>
            <a:ext cx="386046" cy="1800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vert270"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1400" b="1" dirty="0" smtClean="0"/>
              <a:t>Disponibilidade</a:t>
            </a:r>
            <a:endParaRPr lang="pt-BR" sz="1400" b="1" dirty="0"/>
          </a:p>
        </p:txBody>
      </p:sp>
      <p:sp>
        <p:nvSpPr>
          <p:cNvPr id="25" name="Retângulo 24"/>
          <p:cNvSpPr/>
          <p:nvPr/>
        </p:nvSpPr>
        <p:spPr bwMode="auto">
          <a:xfrm>
            <a:off x="152404" y="5013192"/>
            <a:ext cx="675185" cy="737985"/>
          </a:xfrm>
          <a:prstGeom prst="rect">
            <a:avLst/>
          </a:prstGeom>
          <a:solidFill>
            <a:schemeClr val="bg1">
              <a:alpha val="6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152404" y="1377157"/>
            <a:ext cx="675185" cy="45001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179918" y="2636912"/>
            <a:ext cx="8357300" cy="35943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22" name="Rounded Rectangle 11"/>
          <p:cNvSpPr/>
          <p:nvPr/>
        </p:nvSpPr>
        <p:spPr>
          <a:xfrm>
            <a:off x="251521" y="5186174"/>
            <a:ext cx="2448272" cy="1483186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67% dos gestores:     </a:t>
            </a:r>
            <a:r>
              <a:rPr lang="pt-BR" sz="2000" b="1" dirty="0" smtClean="0"/>
              <a:t>falta </a:t>
            </a:r>
            <a:r>
              <a:rPr lang="pt-BR" sz="2000" b="1" dirty="0"/>
              <a:t>de prioridade das políticas </a:t>
            </a:r>
            <a:r>
              <a:rPr lang="pt-BR" sz="2000" b="1" dirty="0" smtClean="0"/>
              <a:t>públicas.</a:t>
            </a:r>
            <a:endParaRPr lang="pt-BR" sz="2000" dirty="0"/>
          </a:p>
        </p:txBody>
      </p:sp>
      <p:sp>
        <p:nvSpPr>
          <p:cNvPr id="28" name="Rounded Rectangle 11"/>
          <p:cNvSpPr/>
          <p:nvPr/>
        </p:nvSpPr>
        <p:spPr>
          <a:xfrm>
            <a:off x="2843808" y="5218249"/>
            <a:ext cx="3600400" cy="1451111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70% dos médicos e 66% dos enfermeiros:</a:t>
            </a:r>
          </a:p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/>
              <a:t>faltam</a:t>
            </a:r>
            <a:r>
              <a:rPr lang="pt-BR" sz="2000" dirty="0" smtClean="0"/>
              <a:t> </a:t>
            </a:r>
            <a:r>
              <a:rPr lang="pt-BR" sz="2000" b="1" dirty="0" smtClean="0"/>
              <a:t>prioridade das políticas </a:t>
            </a:r>
            <a:r>
              <a:rPr lang="pt-BR" sz="2000" b="1" dirty="0"/>
              <a:t>internas do </a:t>
            </a:r>
            <a:r>
              <a:rPr lang="pt-BR" sz="2000" b="1" dirty="0" smtClean="0"/>
              <a:t>estabelecimento.</a:t>
            </a:r>
            <a:endParaRPr lang="pt-BR" sz="2000" dirty="0"/>
          </a:p>
        </p:txBody>
      </p:sp>
      <p:sp>
        <p:nvSpPr>
          <p:cNvPr id="21" name="Rounded Rectangle 11"/>
          <p:cNvSpPr/>
          <p:nvPr/>
        </p:nvSpPr>
        <p:spPr>
          <a:xfrm>
            <a:off x="6588224" y="5218249"/>
            <a:ext cx="2448272" cy="1451112"/>
          </a:xfrm>
          <a:prstGeom prst="roundRect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/>
              <a:t>75</a:t>
            </a:r>
            <a:r>
              <a:rPr lang="pt-BR" sz="2000" dirty="0"/>
              <a:t>% dos médicos e 71% dos </a:t>
            </a:r>
            <a:r>
              <a:rPr lang="pt-BR" sz="2000" dirty="0" smtClean="0"/>
              <a:t>enfermeiros:</a:t>
            </a:r>
          </a:p>
          <a:p>
            <a:pPr marL="0" lvl="1"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b="1" dirty="0" smtClean="0"/>
              <a:t>falta </a:t>
            </a:r>
            <a:r>
              <a:rPr lang="pt-BR" sz="2000" b="1" dirty="0"/>
              <a:t>de </a:t>
            </a:r>
            <a:r>
              <a:rPr lang="pt-BR" sz="2000" b="1" dirty="0" smtClean="0"/>
              <a:t>treinamento.</a:t>
            </a:r>
            <a:endParaRPr lang="pt-BR" sz="2000" dirty="0"/>
          </a:p>
        </p:txBody>
      </p: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274957"/>
              </p:ext>
            </p:extLst>
          </p:nvPr>
        </p:nvGraphicFramePr>
        <p:xfrm>
          <a:off x="317466" y="2132856"/>
          <a:ext cx="8483171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" name="Picture 10" descr="http://valberlucio.files.wordpress.com/2012/02/profissionais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4545" r="4545"/>
          <a:stretch>
            <a:fillRect/>
          </a:stretch>
        </p:blipFill>
        <p:spPr bwMode="auto">
          <a:xfrm>
            <a:off x="168395" y="620688"/>
            <a:ext cx="1274391" cy="1177247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8600261" y="21328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dirty="0" smtClean="0"/>
              <a:t>(%)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64018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computerrouter.jpg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65086" y="5367867"/>
            <a:ext cx="2460986" cy="1160524"/>
          </a:xfrm>
          <a:prstGeom prst="rect">
            <a:avLst/>
          </a:prstGeom>
        </p:spPr>
      </p:pic>
      <p:pic>
        <p:nvPicPr>
          <p:cNvPr id="31" name="Imagem 30" descr="computeruse.jpg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0483"/>
          <a:stretch>
            <a:fillRect/>
          </a:stretch>
        </p:blipFill>
        <p:spPr>
          <a:xfrm>
            <a:off x="1187624" y="1337376"/>
            <a:ext cx="1735925" cy="1011504"/>
          </a:xfrm>
          <a:prstGeom prst="rect">
            <a:avLst/>
          </a:prstGeom>
        </p:spPr>
      </p:pic>
      <p:cxnSp>
        <p:nvCxnSpPr>
          <p:cNvPr id="11" name="Conector de seta reta 10"/>
          <p:cNvCxnSpPr/>
          <p:nvPr/>
        </p:nvCxnSpPr>
        <p:spPr>
          <a:xfrm flipV="1">
            <a:off x="3524737" y="3048009"/>
            <a:ext cx="2805724" cy="965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cube2.jpg"/>
          <p:cNvPicPr>
            <a:picLocks noChangeAspect="1"/>
          </p:cNvPicPr>
          <p:nvPr/>
        </p:nvPicPr>
        <p:blipFill>
          <a:blip r:embed="rId5" cstate="print">
            <a:lum bright="49000"/>
          </a:blip>
          <a:srcRect l="7371" t="6562" r="7799" b="5259"/>
          <a:stretch>
            <a:fillRect/>
          </a:stretch>
        </p:blipFill>
        <p:spPr>
          <a:xfrm rot="186756">
            <a:off x="3388863" y="2172420"/>
            <a:ext cx="2184915" cy="246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cxnSp>
        <p:nvCxnSpPr>
          <p:cNvPr id="8" name="Conector de seta reta 7"/>
          <p:cNvCxnSpPr/>
          <p:nvPr/>
        </p:nvCxnSpPr>
        <p:spPr>
          <a:xfrm flipV="1">
            <a:off x="3501291" y="1659477"/>
            <a:ext cx="0" cy="235373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485654" y="3987803"/>
            <a:ext cx="1922585" cy="13292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 rot="2107535">
            <a:off x="3195794" y="4800123"/>
            <a:ext cx="276229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000000"/>
                </a:solidFill>
              </a:rPr>
              <a:t>Acesso à Infraestrutura</a:t>
            </a:r>
            <a:endParaRPr lang="pt-BR" sz="1800" b="1" dirty="0">
              <a:solidFill>
                <a:srgbClr val="000000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2507900" y="2585095"/>
            <a:ext cx="151836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000000"/>
                </a:solidFill>
              </a:rPr>
              <a:t>Uso das TIC</a:t>
            </a:r>
            <a:endParaRPr lang="pt-BR" sz="1800" b="1" dirty="0">
              <a:solidFill>
                <a:srgbClr val="00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 rot="20550968">
            <a:off x="5430490" y="3235215"/>
            <a:ext cx="1608133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 smtClean="0">
                <a:solidFill>
                  <a:srgbClr val="000000"/>
                </a:solidFill>
              </a:rPr>
              <a:t>Apropriação </a:t>
            </a:r>
          </a:p>
          <a:p>
            <a:r>
              <a:rPr lang="pt-BR" sz="1800" b="1" dirty="0" smtClean="0">
                <a:solidFill>
                  <a:srgbClr val="000000"/>
                </a:solidFill>
              </a:rPr>
              <a:t>das TIC</a:t>
            </a:r>
            <a:endParaRPr lang="pt-BR" sz="1800" b="1" dirty="0">
              <a:solidFill>
                <a:srgbClr val="00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154" y="4235027"/>
            <a:ext cx="3839774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pt-BR" sz="1800" dirty="0" smtClean="0">
                <a:solidFill>
                  <a:prstClr val="black"/>
                </a:solidFill>
              </a:rPr>
              <a:t>Ampliação da cobertura para reduzir as diferenças entre os estabelecimentos de saúde no setor público, sobretudo, no atendimento ambulatorial.</a:t>
            </a:r>
          </a:p>
          <a:p>
            <a:pPr marL="261938" indent="-261938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pt-BR" sz="1800" dirty="0" smtClean="0">
                <a:solidFill>
                  <a:prstClr val="black"/>
                </a:solidFill>
              </a:rPr>
              <a:t>Redução das barreira de custo do acesso e de cobertura.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51520" y="2491755"/>
            <a:ext cx="2683066" cy="865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pt-BR" sz="1800" dirty="0" smtClean="0">
                <a:solidFill>
                  <a:prstClr val="black"/>
                </a:solidFill>
              </a:rPr>
              <a:t>Capacitação para o realização de atividades online.</a:t>
            </a:r>
            <a:endParaRPr lang="pt-BR" sz="1800" dirty="0">
              <a:solidFill>
                <a:prstClr val="black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732240" y="1533225"/>
            <a:ext cx="2232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spcBef>
                <a:spcPts val="600"/>
              </a:spcBef>
              <a:buSzPct val="70000"/>
              <a:buFont typeface="Wingdings" pitchFamily="2" charset="2"/>
              <a:buChar char="q"/>
            </a:pPr>
            <a:r>
              <a:rPr lang="pt-BR" sz="1800" dirty="0" smtClean="0">
                <a:solidFill>
                  <a:prstClr val="black"/>
                </a:solidFill>
              </a:rPr>
              <a:t>Redução das barreiras e limitações </a:t>
            </a:r>
            <a:r>
              <a:rPr lang="pt-BR" sz="1800" dirty="0">
                <a:solidFill>
                  <a:prstClr val="black"/>
                </a:solidFill>
              </a:rPr>
              <a:t>de </a:t>
            </a:r>
            <a:r>
              <a:rPr lang="pt-BR" sz="1800" dirty="0" smtClean="0">
                <a:solidFill>
                  <a:prstClr val="black"/>
                </a:solidFill>
              </a:rPr>
              <a:t>habilidades e competências no uso avançado das TIC no setor da saúde.</a:t>
            </a:r>
            <a:endParaRPr lang="pt-BR" sz="1800" dirty="0">
              <a:solidFill>
                <a:prstClr val="black"/>
              </a:solidFill>
            </a:endParaRPr>
          </a:p>
        </p:txBody>
      </p:sp>
      <p:pic>
        <p:nvPicPr>
          <p:cNvPr id="29" name="Imagem 28" descr="imagem_ale.jpg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3879139"/>
            <a:ext cx="1844430" cy="1998133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3377417" y="3877733"/>
            <a:ext cx="232615" cy="25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graphicFrame>
        <p:nvGraphicFramePr>
          <p:cNvPr id="23" name="Objeto 22"/>
          <p:cNvGraphicFramePr>
            <a:graphicFrameLocks noChangeAspect="1"/>
          </p:cNvGraphicFramePr>
          <p:nvPr/>
        </p:nvGraphicFramePr>
        <p:xfrm>
          <a:off x="1964594" y="3897083"/>
          <a:ext cx="1285637" cy="269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3" name="Equação" r:id="rId7" imgW="1054080" imgH="203040" progId="Equation.3">
                  <p:embed/>
                </p:oleObj>
              </mc:Choice>
              <mc:Fallback>
                <p:oleObj name="Equação" r:id="rId7" imgW="1054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4594" y="3897083"/>
                        <a:ext cx="1285637" cy="2690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32"/>
          <p:cNvGrpSpPr/>
          <p:nvPr/>
        </p:nvGrpSpPr>
        <p:grpSpPr>
          <a:xfrm>
            <a:off x="3610032" y="2283827"/>
            <a:ext cx="3040861" cy="1719907"/>
            <a:chOff x="3910868" y="2283826"/>
            <a:chExt cx="3294266" cy="1719907"/>
          </a:xfrm>
        </p:grpSpPr>
        <p:sp>
          <p:nvSpPr>
            <p:cNvPr id="24" name="Elipse 23"/>
            <p:cNvSpPr/>
            <p:nvPr/>
          </p:nvSpPr>
          <p:spPr>
            <a:xfrm>
              <a:off x="5860201" y="2565400"/>
              <a:ext cx="252000" cy="25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FFFF"/>
                </a:solidFill>
              </a:endParaRPr>
            </a:p>
          </p:txBody>
        </p:sp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5913967" y="2283826"/>
            <a:ext cx="1291167" cy="268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064" name="Equação" r:id="rId9" imgW="977760" imgH="203040" progId="Equation.3">
                    <p:embed/>
                  </p:oleObj>
                </mc:Choice>
                <mc:Fallback>
                  <p:oleObj name="Equação" r:id="rId9" imgW="97776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3967" y="2283826"/>
                          <a:ext cx="1291167" cy="2688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8" name="Conector de seta reta 27"/>
            <p:cNvCxnSpPr/>
            <p:nvPr/>
          </p:nvCxnSpPr>
          <p:spPr>
            <a:xfrm flipV="1">
              <a:off x="3910868" y="2780495"/>
              <a:ext cx="1986238" cy="1223238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 rot="19787396">
              <a:off x="4413597" y="2870586"/>
              <a:ext cx="1362847" cy="822213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sz="2000" b="1" dirty="0" smtClean="0">
                  <a:solidFill>
                    <a:srgbClr val="000000"/>
                  </a:solidFill>
                  <a:latin typeface="Aharoni" pitchFamily="2" charset="-79"/>
                  <a:cs typeface="Aharoni" pitchFamily="2" charset="-79"/>
                </a:rPr>
                <a:t>Políticas</a:t>
              </a:r>
            </a:p>
            <a:p>
              <a:endParaRPr lang="pt-BR" sz="11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endParaRPr>
            </a:p>
            <a:p>
              <a:r>
                <a:rPr lang="pt-BR" sz="2000" b="1" dirty="0" smtClean="0">
                  <a:solidFill>
                    <a:srgbClr val="000000"/>
                  </a:solidFill>
                  <a:latin typeface="Aharoni" pitchFamily="2" charset="-79"/>
                  <a:cs typeface="Aharoni" pitchFamily="2" charset="-79"/>
                </a:rPr>
                <a:t>Públicas</a:t>
              </a:r>
              <a:endParaRPr lang="pt-BR" sz="2000" b="1" dirty="0">
                <a:solidFill>
                  <a:srgbClr val="000000"/>
                </a:solidFill>
                <a:latin typeface="Aharoni" pitchFamily="2" charset="-79"/>
                <a:cs typeface="Aharoni" pitchFamily="2" charset="-79"/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412868" y="467472"/>
            <a:ext cx="7467073" cy="945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+mn-ea"/>
              </a:rPr>
              <a:t>Desafios para ampliar a adoção das TIC no setor da saúde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  <a:ea typeface="+mn-ea"/>
              </a:rPr>
              <a:t>O papel das políticas públicas</a:t>
            </a:r>
            <a:endParaRPr lang="pt-BR" sz="2000" i="1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619" y="2574847"/>
            <a:ext cx="2265209" cy="1561659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6842" y="2459911"/>
            <a:ext cx="1662960" cy="1791531"/>
          </a:xfrm>
          <a:prstGeom prst="rect">
            <a:avLst/>
          </a:prstGeom>
        </p:spPr>
      </p:pic>
      <p:sp>
        <p:nvSpPr>
          <p:cNvPr id="4" name="TextBox 7"/>
          <p:cNvSpPr txBox="1"/>
          <p:nvPr/>
        </p:nvSpPr>
        <p:spPr>
          <a:xfrm>
            <a:off x="132556" y="1816360"/>
            <a:ext cx="2719655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GESTORES PÚBLICOS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800000"/>
                </a:solidFill>
              </a:rPr>
              <a:t>DECISORES</a:t>
            </a:r>
            <a:endParaRPr lang="en-US" sz="1800" b="1" dirty="0">
              <a:solidFill>
                <a:srgbClr val="800000"/>
              </a:solidFill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3119275" y="1816360"/>
            <a:ext cx="3715504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EVIDÊNCIAS, DADOS,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800000"/>
                </a:solidFill>
              </a:rPr>
              <a:t>INDICADORES E ESTATÍSTICAS</a:t>
            </a:r>
            <a:endParaRPr lang="en-US" sz="1800" b="1" dirty="0">
              <a:solidFill>
                <a:srgbClr val="800000"/>
              </a:solidFill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4012" y="2635505"/>
            <a:ext cx="1578428" cy="1737250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6990499" y="1687543"/>
            <a:ext cx="1479892" cy="865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POLÍTICAS 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b="1" dirty="0" smtClean="0">
                <a:solidFill>
                  <a:srgbClr val="800000"/>
                </a:solidFill>
              </a:rPr>
              <a:t>PÚBLICAS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800000"/>
                </a:solidFill>
              </a:rPr>
              <a:t>EFETIVAS</a:t>
            </a:r>
            <a:endParaRPr lang="en-US" sz="1800" b="1" dirty="0">
              <a:solidFill>
                <a:srgbClr val="800000"/>
              </a:solidFill>
            </a:endParaRPr>
          </a:p>
        </p:txBody>
      </p:sp>
      <p:cxnSp>
        <p:nvCxnSpPr>
          <p:cNvPr id="8" name="Straight Arrow Connector 12"/>
          <p:cNvCxnSpPr/>
          <p:nvPr/>
        </p:nvCxnSpPr>
        <p:spPr bwMode="auto">
          <a:xfrm>
            <a:off x="3120611" y="3600696"/>
            <a:ext cx="77619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13"/>
          <p:cNvCxnSpPr/>
          <p:nvPr/>
        </p:nvCxnSpPr>
        <p:spPr bwMode="auto">
          <a:xfrm>
            <a:off x="5669108" y="3598647"/>
            <a:ext cx="77619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14"/>
          <p:cNvSpPr txBox="1"/>
          <p:nvPr/>
        </p:nvSpPr>
        <p:spPr>
          <a:xfrm>
            <a:off x="1235566" y="4843021"/>
            <a:ext cx="7128280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2F2B20"/>
                </a:solidFill>
              </a:rPr>
              <a:t>“Half the worry in the world is caused by people trying to make decisions before they have sufficient knowledge on which to base </a:t>
            </a:r>
            <a:r>
              <a:rPr lang="en-US" sz="2400" dirty="0">
                <a:solidFill>
                  <a:srgbClr val="2F2B20"/>
                </a:solidFill>
              </a:rPr>
              <a:t>a decision” (Dean Hawkes of Columbia University)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0005" y="3433298"/>
            <a:ext cx="1553307" cy="1013143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2000" y="332656"/>
            <a:ext cx="7812368" cy="100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Políticas públicas baseadas em evidências</a:t>
            </a: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/>
              <a:t>O papel das estatísticas TIC</a:t>
            </a:r>
            <a:endParaRPr lang="pt-BR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spaço Reservado para Texto 43"/>
          <p:cNvSpPr>
            <a:spLocks noGrp="1"/>
          </p:cNvSpPr>
          <p:nvPr>
            <p:ph type="body" sz="quarter" idx="20"/>
          </p:nvPr>
        </p:nvSpPr>
        <p:spPr>
          <a:xfrm>
            <a:off x="1547664" y="4070246"/>
            <a:ext cx="4761917" cy="490651"/>
          </a:xfrm>
        </p:spPr>
        <p:txBody>
          <a:bodyPr/>
          <a:lstStyle/>
          <a:p>
            <a:r>
              <a:rPr lang="pt-BR" dirty="0" smtClean="0"/>
              <a:t>Alexandre Barbosa</a:t>
            </a:r>
            <a:endParaRPr lang="pt-BR" dirty="0"/>
          </a:p>
        </p:txBody>
      </p:sp>
      <p:sp>
        <p:nvSpPr>
          <p:cNvPr id="45" name="Espaço Reservado para Texto 44"/>
          <p:cNvSpPr>
            <a:spLocks noGrp="1"/>
          </p:cNvSpPr>
          <p:nvPr>
            <p:ph type="body" sz="quarter" idx="21"/>
          </p:nvPr>
        </p:nvSpPr>
        <p:spPr>
          <a:xfrm>
            <a:off x="1547664" y="4560896"/>
            <a:ext cx="4761917" cy="452280"/>
          </a:xfrm>
        </p:spPr>
        <p:txBody>
          <a:bodyPr/>
          <a:lstStyle/>
          <a:p>
            <a:r>
              <a:rPr lang="pt-BR" dirty="0" smtClean="0"/>
              <a:t>alexandre@nic.br</a:t>
            </a:r>
            <a:endParaRPr lang="pt-B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052736"/>
            <a:ext cx="2145320" cy="3024336"/>
          </a:xfrm>
          <a:prstGeom prst="rect">
            <a:avLst/>
          </a:prstGeom>
          <a:solidFill>
            <a:srgbClr val="004F00"/>
          </a:solidFill>
          <a:ln w="9525">
            <a:noFill/>
            <a:round/>
            <a:headEnd/>
            <a:tailEnd/>
          </a:ln>
          <a:effectLst>
            <a:outerShdw dist="38100" dir="2700000" sx="103000" sy="103000" algn="tl" rotWithShape="0">
              <a:srgbClr val="808080">
                <a:alpha val="42999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>
            <a:off x="6300192" y="4221088"/>
            <a:ext cx="27571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defRPr/>
            </a:pPr>
            <a:r>
              <a:rPr lang="pt-BR" sz="2000" dirty="0" smtClean="0"/>
              <a:t>As pesquisas TIC do CGI.br estão disponíveis para </a:t>
            </a:r>
            <a:r>
              <a:rPr lang="pt-BR" sz="2000" i="1" dirty="0" smtClean="0"/>
              <a:t>download </a:t>
            </a:r>
            <a:r>
              <a:rPr lang="pt-BR" sz="2000" dirty="0" smtClean="0"/>
              <a:t>em</a:t>
            </a:r>
          </a:p>
          <a:p>
            <a:pPr algn="ctr" eaLnBrk="1" hangingPunct="1">
              <a:defRPr/>
            </a:pPr>
            <a:r>
              <a:rPr lang="pt-BR" sz="1400" dirty="0" smtClean="0">
                <a:hlinkClick r:id="rId4"/>
              </a:rPr>
              <a:t>http://www.cetic.br/publicacoes/indice/</a:t>
            </a:r>
          </a:p>
        </p:txBody>
      </p:sp>
      <p:sp>
        <p:nvSpPr>
          <p:cNvPr id="7" name="Rectangle 3"/>
          <p:cNvSpPr/>
          <p:nvPr/>
        </p:nvSpPr>
        <p:spPr>
          <a:xfrm>
            <a:off x="827584" y="3043722"/>
            <a:ext cx="614155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O</a:t>
            </a:r>
            <a:r>
              <a:rPr lang="x-none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brigado!</a:t>
            </a:r>
            <a:endParaRPr lang="x-none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0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226" y="3861048"/>
            <a:ext cx="1320800" cy="77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12235" y="3141324"/>
            <a:ext cx="8827140" cy="6481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Oval 7"/>
          <p:cNvSpPr/>
          <p:nvPr/>
        </p:nvSpPr>
        <p:spPr>
          <a:xfrm>
            <a:off x="7410589" y="3198738"/>
            <a:ext cx="531751" cy="576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Oval 33"/>
          <p:cNvSpPr/>
          <p:nvPr/>
        </p:nvSpPr>
        <p:spPr>
          <a:xfrm>
            <a:off x="7543527" y="3346729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7" name="Straight Arrow Connector 34"/>
          <p:cNvCxnSpPr/>
          <p:nvPr/>
        </p:nvCxnSpPr>
        <p:spPr>
          <a:xfrm>
            <a:off x="7676465" y="3618578"/>
            <a:ext cx="0" cy="1043995"/>
          </a:xfrm>
          <a:prstGeom prst="straightConnector1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591" r="16825" b="-1"/>
          <a:stretch/>
        </p:blipFill>
        <p:spPr>
          <a:xfrm>
            <a:off x="6071425" y="1700808"/>
            <a:ext cx="2461015" cy="1267204"/>
          </a:xfrm>
          <a:prstGeom prst="rect">
            <a:avLst/>
          </a:prstGeom>
        </p:spPr>
      </p:pic>
      <p:sp>
        <p:nvSpPr>
          <p:cNvPr id="11" name="CaixaDeTexto 6"/>
          <p:cNvSpPr txBox="1"/>
          <p:nvPr/>
        </p:nvSpPr>
        <p:spPr>
          <a:xfrm>
            <a:off x="5868144" y="1124744"/>
            <a:ext cx="2706557" cy="648072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ＭＳ Ｐゴシック"/>
              </a:rPr>
              <a:t>Países da América Latina e </a:t>
            </a:r>
            <a:r>
              <a:rPr lang="pt-BR" sz="1800" b="1" dirty="0" err="1" smtClean="0">
                <a:solidFill>
                  <a:schemeClr val="bg1">
                    <a:lumMod val="50000"/>
                  </a:schemeClr>
                </a:solidFill>
                <a:latin typeface="Arial"/>
                <a:ea typeface="ＭＳ Ｐゴシック"/>
                <a:cs typeface="ＭＳ Ｐゴシック"/>
              </a:rPr>
              <a:t>PALOPs</a:t>
            </a:r>
            <a:endParaRPr lang="pt-BR" sz="1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7307680" y="281994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latin typeface="Arial"/>
              </a:rPr>
              <a:t>2012</a:t>
            </a:r>
            <a:endParaRPr lang="en-US" sz="1800" b="1" dirty="0">
              <a:latin typeface="Arial"/>
            </a:endParaRPr>
          </a:p>
        </p:txBody>
      </p:sp>
      <p:sp>
        <p:nvSpPr>
          <p:cNvPr id="14" name="Oval 4"/>
          <p:cNvSpPr/>
          <p:nvPr/>
        </p:nvSpPr>
        <p:spPr>
          <a:xfrm>
            <a:off x="697228" y="3198737"/>
            <a:ext cx="531751" cy="576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Oval 5"/>
          <p:cNvSpPr/>
          <p:nvPr/>
        </p:nvSpPr>
        <p:spPr>
          <a:xfrm>
            <a:off x="2429751" y="3198737"/>
            <a:ext cx="531751" cy="576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Oval 27"/>
          <p:cNvSpPr/>
          <p:nvPr/>
        </p:nvSpPr>
        <p:spPr>
          <a:xfrm>
            <a:off x="2562688" y="3342753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Oval 29"/>
          <p:cNvSpPr/>
          <p:nvPr/>
        </p:nvSpPr>
        <p:spPr>
          <a:xfrm>
            <a:off x="830165" y="3342753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610936" y="281994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latin typeface="Arial"/>
              </a:rPr>
              <a:t>1995</a:t>
            </a:r>
            <a:endParaRPr lang="en-US" sz="1800" b="1" dirty="0">
              <a:latin typeface="Arial"/>
            </a:endParaRPr>
          </a:p>
        </p:txBody>
      </p:sp>
      <p:sp>
        <p:nvSpPr>
          <p:cNvPr id="19" name="TextBox 38"/>
          <p:cNvSpPr txBox="1"/>
          <p:nvPr/>
        </p:nvSpPr>
        <p:spPr>
          <a:xfrm>
            <a:off x="2346537" y="2819946"/>
            <a:ext cx="69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latin typeface="Arial"/>
              </a:rPr>
              <a:t>2005</a:t>
            </a:r>
            <a:endParaRPr lang="en-US" sz="1800" b="1" dirty="0">
              <a:latin typeface="Arial"/>
            </a:endParaRPr>
          </a:p>
        </p:txBody>
      </p:sp>
      <p:pic>
        <p:nvPicPr>
          <p:cNvPr id="20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82" y="1916832"/>
            <a:ext cx="914286" cy="6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5296" y="1959690"/>
            <a:ext cx="940660" cy="5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m 26" descr="LOGO PORT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16" y="4851547"/>
            <a:ext cx="2194172" cy="1169741"/>
          </a:xfrm>
          <a:prstGeom prst="rect">
            <a:avLst/>
          </a:prstGeom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37976" y="475200"/>
            <a:ext cx="7740360" cy="90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 anchorCtr="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2600" b="1" dirty="0" smtClean="0">
                <a:latin typeface="Arial"/>
                <a:ea typeface="ＭＳ Ｐゴシック" pitchFamily="34" charset="-128"/>
                <a:cs typeface="Arial" charset="0"/>
              </a:rPr>
              <a:t>Sobre o </a:t>
            </a:r>
            <a:r>
              <a:rPr lang="pt-BR" sz="2600" b="1" dirty="0" err="1" smtClean="0">
                <a:latin typeface="Arial"/>
                <a:ea typeface="ＭＳ Ｐゴシック" pitchFamily="34" charset="-128"/>
                <a:cs typeface="Arial" charset="0"/>
              </a:rPr>
              <a:t>Cetic</a:t>
            </a:r>
            <a:r>
              <a:rPr lang="pt-BR" sz="2600" b="1" dirty="0" smtClean="0">
                <a:latin typeface="Arial"/>
                <a:ea typeface="ＭＳ Ｐゴシック" pitchFamily="34" charset="-128"/>
                <a:cs typeface="Arial" charset="0"/>
              </a:rPr>
              <a:t>.</a:t>
            </a:r>
            <a:r>
              <a:rPr lang="pt-BR" sz="2600" b="1" dirty="0" err="1" smtClean="0">
                <a:latin typeface="Arial"/>
                <a:ea typeface="ＭＳ Ｐゴシック" pitchFamily="34" charset="-128"/>
                <a:cs typeface="Arial" charset="0"/>
              </a:rPr>
              <a:t>br</a:t>
            </a:r>
            <a:endParaRPr lang="pt-BR" sz="2600" b="1" dirty="0" smtClean="0"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TextBox 48"/>
          <p:cNvSpPr txBox="1"/>
          <p:nvPr/>
        </p:nvSpPr>
        <p:spPr>
          <a:xfrm>
            <a:off x="2195736" y="4653136"/>
            <a:ext cx="43924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ClrTx/>
              <a:buSzPct val="65000"/>
              <a:buFont typeface="Wingdings" charset="2"/>
              <a:buChar char="q"/>
            </a:pPr>
            <a:r>
              <a:rPr lang="pt-BR" sz="1800" dirty="0" smtClean="0">
                <a:latin typeface="Arial"/>
                <a:cs typeface="Arial" charset="0"/>
              </a:rPr>
              <a:t>Produção de indicadores e estatísticas TIC.</a:t>
            </a:r>
          </a:p>
          <a:p>
            <a:pPr marL="285750" indent="-285750" fontAlgn="auto">
              <a:spcBef>
                <a:spcPts val="300"/>
              </a:spcBef>
              <a:spcAft>
                <a:spcPts val="300"/>
              </a:spcAft>
              <a:buSzPct val="65000"/>
              <a:buFont typeface="Wingdings" charset="2"/>
              <a:buChar char="q"/>
            </a:pPr>
            <a:r>
              <a:rPr lang="pt-BR" sz="1800" dirty="0">
                <a:latin typeface="Arial"/>
                <a:cs typeface="Arial" charset="0"/>
              </a:rPr>
              <a:t>Fomento do uso de estatísticas TIC na elaboração de políticas públicas e pesquisas </a:t>
            </a:r>
            <a:r>
              <a:rPr lang="pt-BR" sz="1800" dirty="0" smtClean="0">
                <a:latin typeface="Arial"/>
                <a:cs typeface="Arial" charset="0"/>
              </a:rPr>
              <a:t>acadêmicas. </a:t>
            </a:r>
            <a:endParaRPr lang="pt-BR" sz="1800" dirty="0">
              <a:latin typeface="Arial"/>
              <a:cs typeface="Arial" charset="0"/>
            </a:endParaRPr>
          </a:p>
        </p:txBody>
      </p:sp>
      <p:cxnSp>
        <p:nvCxnSpPr>
          <p:cNvPr id="24" name="Conector reto 32"/>
          <p:cNvCxnSpPr/>
          <p:nvPr/>
        </p:nvCxnSpPr>
        <p:spPr bwMode="auto">
          <a:xfrm>
            <a:off x="2185272" y="4795632"/>
            <a:ext cx="0" cy="1296000"/>
          </a:xfrm>
          <a:prstGeom prst="line">
            <a:avLst/>
          </a:prstGeom>
          <a:solidFill>
            <a:srgbClr val="00B8FF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49" y="2528837"/>
            <a:ext cx="1320800" cy="77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348" y="3681321"/>
            <a:ext cx="8827140" cy="6481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4"/>
          <p:cNvSpPr/>
          <p:nvPr/>
        </p:nvSpPr>
        <p:spPr>
          <a:xfrm>
            <a:off x="722341" y="3738734"/>
            <a:ext cx="531751" cy="576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Oval 29"/>
          <p:cNvSpPr/>
          <p:nvPr/>
        </p:nvSpPr>
        <p:spPr>
          <a:xfrm>
            <a:off x="855278" y="3882750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636049" y="33599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latin typeface="Arial"/>
              </a:rPr>
              <a:t>2005</a:t>
            </a:r>
            <a:endParaRPr lang="en-US" sz="1800" b="1" dirty="0">
              <a:latin typeface="Arial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5462" y="2266535"/>
            <a:ext cx="6238670" cy="3610737"/>
          </a:xfrm>
          <a:prstGeom prst="rect">
            <a:avLst/>
          </a:prstGeom>
        </p:spPr>
      </p:pic>
      <p:sp>
        <p:nvSpPr>
          <p:cNvPr id="24" name="CaixaDeTexto 6"/>
          <p:cNvSpPr txBox="1">
            <a:spLocks noChangeArrowheads="1"/>
          </p:cNvSpPr>
          <p:nvPr/>
        </p:nvSpPr>
        <p:spPr bwMode="auto">
          <a:xfrm>
            <a:off x="1932817" y="1245660"/>
            <a:ext cx="6580664" cy="77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 smtClean="0">
                <a:solidFill>
                  <a:srgbClr val="6E9266"/>
                </a:solidFill>
                <a:latin typeface="Arial" charset="0"/>
              </a:rPr>
              <a:t>Pesquisas TIC </a:t>
            </a:r>
            <a:r>
              <a:rPr lang="pt-BR" sz="2400" dirty="0" smtClean="0">
                <a:solidFill>
                  <a:srgbClr val="000000"/>
                </a:solidFill>
                <a:latin typeface="Arial" charset="0"/>
              </a:rPr>
              <a:t>para o monitoramento do desenvolvimento da sociedade da informação</a:t>
            </a:r>
            <a:endParaRPr lang="pt-BR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75196" y="420178"/>
            <a:ext cx="7607300" cy="7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Arial"/>
                <a:ea typeface="ＭＳ Ｐゴシック" pitchFamily="34" charset="-128"/>
                <a:cs typeface="Arial" charset="0"/>
              </a:rPr>
              <a:t>Pesquisas sobre o acesso e uso das TIC no Brasil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latin typeface="Arial"/>
                <a:ea typeface="ＭＳ Ｐゴシック" pitchFamily="34" charset="-128"/>
                <a:cs typeface="Arial" charset="0"/>
              </a:rPr>
              <a:t>Áreas de investigação</a:t>
            </a:r>
            <a:endParaRPr lang="pt-BR" sz="2000" i="1" dirty="0"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844163" y="5923879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http://www.cetic.br/publicacoes/indice/</a:t>
            </a: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649" y="2528837"/>
            <a:ext cx="1320800" cy="77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37348" y="3681321"/>
            <a:ext cx="8827140" cy="64812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4"/>
          <p:cNvSpPr/>
          <p:nvPr/>
        </p:nvSpPr>
        <p:spPr>
          <a:xfrm>
            <a:off x="722341" y="3738734"/>
            <a:ext cx="531751" cy="5760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Oval 29"/>
          <p:cNvSpPr/>
          <p:nvPr/>
        </p:nvSpPr>
        <p:spPr>
          <a:xfrm>
            <a:off x="855278" y="3882750"/>
            <a:ext cx="265876" cy="288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Box 35"/>
          <p:cNvSpPr txBox="1"/>
          <p:nvPr/>
        </p:nvSpPr>
        <p:spPr>
          <a:xfrm>
            <a:off x="636049" y="335994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dirty="0" smtClean="0">
                <a:latin typeface="Arial"/>
              </a:rPr>
              <a:t>2005</a:t>
            </a:r>
            <a:endParaRPr lang="en-US" sz="1800" b="1" dirty="0">
              <a:latin typeface="Arial"/>
            </a:endParaRPr>
          </a:p>
        </p:txBody>
      </p:sp>
      <p:pic>
        <p:nvPicPr>
          <p:cNvPr id="23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15462" y="2266535"/>
            <a:ext cx="6238670" cy="3610737"/>
          </a:xfrm>
          <a:prstGeom prst="rect">
            <a:avLst/>
          </a:prstGeom>
        </p:spPr>
      </p:pic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1932817" y="2292011"/>
            <a:ext cx="4950000" cy="1728192"/>
          </a:xfrm>
          <a:prstGeom prst="rect">
            <a:avLst/>
          </a:prstGeom>
          <a:solidFill>
            <a:schemeClr val="bg1">
              <a:alpha val="65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2100" b="1" dirty="0" smtClean="0">
                <a:solidFill>
                  <a:srgbClr val="6E9266"/>
                </a:solidFill>
                <a:latin typeface="Arial" charset="0"/>
              </a:rPr>
              <a:t>TIC Saúde</a:t>
            </a:r>
            <a:r>
              <a:rPr lang="pt-BR" sz="2100" dirty="0" smtClean="0">
                <a:solidFill>
                  <a:srgbClr val="000000"/>
                </a:solidFill>
                <a:latin typeface="Arial" charset="0"/>
              </a:rPr>
              <a:t>: compreender o </a:t>
            </a:r>
            <a:r>
              <a:rPr lang="pt-BR" sz="2100" dirty="0">
                <a:solidFill>
                  <a:srgbClr val="000000"/>
                </a:solidFill>
                <a:latin typeface="Arial" charset="0"/>
              </a:rPr>
              <a:t>estágio de adoção das TIC </a:t>
            </a:r>
            <a:r>
              <a:rPr lang="pt-BR" sz="2100" dirty="0" smtClean="0">
                <a:solidFill>
                  <a:srgbClr val="000000"/>
                </a:solidFill>
                <a:latin typeface="Arial" charset="0"/>
              </a:rPr>
              <a:t>nos estabelecimentos </a:t>
            </a:r>
            <a:r>
              <a:rPr lang="pt-BR" sz="2100" dirty="0">
                <a:solidFill>
                  <a:srgbClr val="000000"/>
                </a:solidFill>
                <a:latin typeface="Arial" charset="0"/>
              </a:rPr>
              <a:t>de saúde brasileiros e sua apropriação pelos profissionais do </a:t>
            </a:r>
            <a:r>
              <a:rPr lang="pt-BR" sz="2100" dirty="0" smtClean="0">
                <a:solidFill>
                  <a:srgbClr val="000000"/>
                </a:solidFill>
                <a:latin typeface="Arial" charset="0"/>
              </a:rPr>
              <a:t>setor.</a:t>
            </a: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3" cstate="print"/>
          <a:srcRect l="19622" t="49098" r="59602"/>
          <a:stretch>
            <a:fillRect/>
          </a:stretch>
        </p:blipFill>
        <p:spPr>
          <a:xfrm>
            <a:off x="3144214" y="4016350"/>
            <a:ext cx="1296144" cy="1837921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 bwMode="auto">
          <a:xfrm>
            <a:off x="3166556" y="4088358"/>
            <a:ext cx="1224000" cy="1764000"/>
          </a:xfrm>
          <a:prstGeom prst="rect">
            <a:avLst/>
          </a:prstGeom>
          <a:noFill/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175196" y="420178"/>
            <a:ext cx="7607300" cy="77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latin typeface="Arial"/>
                <a:ea typeface="ＭＳ Ｐゴシック" pitchFamily="34" charset="-128"/>
                <a:cs typeface="Arial" charset="0"/>
              </a:rPr>
              <a:t>Pesquisas sobre o acesso e uso das TIC no Brasil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i="1" dirty="0" smtClean="0">
                <a:latin typeface="Arial"/>
                <a:ea typeface="ＭＳ Ｐゴシック" pitchFamily="34" charset="-128"/>
                <a:cs typeface="Arial" charset="0"/>
              </a:rPr>
              <a:t>Pesquisa TIC Saúde</a:t>
            </a:r>
            <a:endParaRPr lang="pt-BR" sz="2000" i="1" dirty="0">
              <a:latin typeface="Arial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844163" y="5923879"/>
            <a:ext cx="4070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 smtClean="0">
                <a:solidFill>
                  <a:schemeClr val="bg1">
                    <a:lumMod val="50000"/>
                  </a:schemeClr>
                </a:solidFill>
              </a:rPr>
              <a:t>http://www.cetic.br/publicacoes/indice/</a:t>
            </a:r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1" descr="http://www.folhape.com.br/blogdosconcursos/wp-content/uploads/2013/06/A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12" y="1673129"/>
            <a:ext cx="1384385" cy="13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 bwMode="auto">
          <a:xfrm>
            <a:off x="4505530" y="1340768"/>
            <a:ext cx="0" cy="511256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6200000">
            <a:off x="6798710" y="1501406"/>
            <a:ext cx="0" cy="47192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6200000">
            <a:off x="2278823" y="1501406"/>
            <a:ext cx="0" cy="47192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Oval 22"/>
          <p:cNvSpPr/>
          <p:nvPr/>
        </p:nvSpPr>
        <p:spPr bwMode="auto">
          <a:xfrm rot="20505291">
            <a:off x="3318669" y="2377528"/>
            <a:ext cx="2552376" cy="1890274"/>
          </a:xfrm>
          <a:prstGeom prst="ellipse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6" r="2185" b="-2"/>
          <a:stretch>
            <a:fillRect/>
          </a:stretch>
        </p:blipFill>
        <p:spPr bwMode="auto">
          <a:xfrm>
            <a:off x="3547366" y="2925246"/>
            <a:ext cx="188495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56" y="2124851"/>
            <a:ext cx="1052052" cy="105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http://www.sjc.unifesp.br/docente/haeser/sites/all/files/www.sjc.unifesp.br.docente.haeser/files/unifes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20" y="4741639"/>
            <a:ext cx="1364310" cy="8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http://blog.portalexamedeordem.com.br/blog/wp-content/uploads/2013/08/logo-fgv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91" y="5714253"/>
            <a:ext cx="1231099" cy="88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https://si0.twimg.com/profile_images/1653677697/datsu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0" y="1588801"/>
            <a:ext cx="1447442" cy="12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3" descr="http://blog.euvoupassar.com.br/wp-content/uploads/2013/05/IB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028" y="3068960"/>
            <a:ext cx="1569753" cy="52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5" descr="http://cst.unesco-ci.org/sites/projects/cst/unesco_logo_en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68" y="4922023"/>
            <a:ext cx="1010265" cy="109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7" descr="http://celade.cepal.org/redatam/images/portal/Cepal_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78" y="4960883"/>
            <a:ext cx="830364" cy="10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395177" y="476672"/>
            <a:ext cx="746707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pPr>
            <a:r>
              <a:rPr lang="pt-BR" sz="2400" b="1" dirty="0" smtClean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Lucida Sans Unicode"/>
              </a:rPr>
              <a:t>TIC Saúde 2013</a:t>
            </a:r>
          </a:p>
          <a:p>
            <a:pPr algn="r" defTabSz="449263" eaLnBrk="0" fontAlgn="b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Lucida Sans Unicode"/>
              </a:rPr>
              <a:t>Grupo de especialistas</a:t>
            </a:r>
            <a:endParaRPr lang="pt-BR" sz="2000" i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Lucida Sans Unicode"/>
            </a:endParaRPr>
          </a:p>
        </p:txBody>
      </p: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173078" y="4207324"/>
            <a:ext cx="4106194" cy="46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284163" lvl="1" eaLnBrk="1" hangingPunct="1">
              <a:spcBef>
                <a:spcPts val="600"/>
              </a:spcBef>
              <a:spcAft>
                <a:spcPts val="1200"/>
              </a:spcAft>
              <a:buSzPct val="70000"/>
              <a:buNone/>
            </a:pP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effectLst/>
                <a:ea typeface="ＭＳ Ｐゴシック" pitchFamily="1" charset="-128"/>
              </a:rPr>
              <a:t>Organismos internacionais</a:t>
            </a:r>
            <a:endParaRPr lang="pt-BR" sz="2200" dirty="0" smtClean="0">
              <a:solidFill>
                <a:schemeClr val="bg2">
                  <a:lumMod val="75000"/>
                </a:schemeClr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8" name="Rectangle 11"/>
          <p:cNvSpPr txBox="1">
            <a:spLocks noChangeArrowheads="1"/>
          </p:cNvSpPr>
          <p:nvPr/>
        </p:nvSpPr>
        <p:spPr bwMode="auto">
          <a:xfrm>
            <a:off x="5037806" y="1323640"/>
            <a:ext cx="4106194" cy="46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284163" lvl="1" eaLnBrk="1" hangingPunct="1">
              <a:spcBef>
                <a:spcPts val="600"/>
              </a:spcBef>
              <a:spcAft>
                <a:spcPts val="1200"/>
              </a:spcAft>
              <a:buSzPct val="70000"/>
              <a:buNone/>
            </a:pP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effectLst/>
                <a:ea typeface="ＭＳ Ｐゴシック" pitchFamily="1" charset="-128"/>
              </a:rPr>
              <a:t>Associações de Referência</a:t>
            </a:r>
            <a:endParaRPr lang="pt-BR" sz="2200" dirty="0" smtClean="0">
              <a:solidFill>
                <a:schemeClr val="bg2">
                  <a:lumMod val="75000"/>
                </a:schemeClr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19" name="Rectangle 11"/>
          <p:cNvSpPr txBox="1">
            <a:spLocks noChangeArrowheads="1"/>
          </p:cNvSpPr>
          <p:nvPr/>
        </p:nvSpPr>
        <p:spPr bwMode="auto">
          <a:xfrm>
            <a:off x="5037806" y="4207324"/>
            <a:ext cx="4106194" cy="46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284163" lvl="1" eaLnBrk="1" hangingPunct="1">
              <a:spcBef>
                <a:spcPts val="600"/>
              </a:spcBef>
              <a:spcAft>
                <a:spcPts val="1200"/>
              </a:spcAft>
              <a:buSzPct val="70000"/>
              <a:buNone/>
            </a:pP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effectLst/>
                <a:ea typeface="ＭＳ Ｐゴシック" pitchFamily="1" charset="-128"/>
              </a:rPr>
              <a:t>Instituições acadêmicas</a:t>
            </a:r>
            <a:endParaRPr lang="pt-BR" sz="2200" dirty="0" smtClean="0">
              <a:solidFill>
                <a:schemeClr val="bg2">
                  <a:lumMod val="75000"/>
                </a:schemeClr>
              </a:solidFill>
              <a:effectLst/>
              <a:ea typeface="ＭＳ Ｐゴシック" pitchFamily="1" charset="-128"/>
            </a:endParaRPr>
          </a:p>
        </p:txBody>
      </p:sp>
      <p:sp>
        <p:nvSpPr>
          <p:cNvPr id="36" name="Rectangle 11"/>
          <p:cNvSpPr txBox="1">
            <a:spLocks noChangeArrowheads="1"/>
          </p:cNvSpPr>
          <p:nvPr/>
        </p:nvSpPr>
        <p:spPr bwMode="auto">
          <a:xfrm>
            <a:off x="173078" y="1323641"/>
            <a:ext cx="4106194" cy="46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1313" indent="-34131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8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1pPr>
            <a:lvl2pPr marL="741363" indent="-284163" algn="l" defTabSz="449263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rgbClr val="40404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1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Lucida Sans Unicode" pitchFamily="1" charset="0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284163" lvl="1" eaLnBrk="1" hangingPunct="1">
              <a:spcBef>
                <a:spcPts val="600"/>
              </a:spcBef>
              <a:spcAft>
                <a:spcPts val="1200"/>
              </a:spcAft>
              <a:buSzPct val="70000"/>
              <a:buNone/>
            </a:pP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effectLst/>
                <a:ea typeface="ＭＳ Ｐゴシック" pitchFamily="1" charset="-128"/>
              </a:rPr>
              <a:t>Órgãos governamentais</a:t>
            </a:r>
            <a:endParaRPr lang="pt-BR" sz="2200" dirty="0" smtClean="0">
              <a:solidFill>
                <a:schemeClr val="bg2">
                  <a:lumMod val="75000"/>
                </a:schemeClr>
              </a:solidFill>
              <a:effectLst/>
              <a:ea typeface="ＭＳ Ｐゴシック" pitchFamily="1" charset="-128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74" y="4973507"/>
            <a:ext cx="745919" cy="90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44232" y="5013211"/>
            <a:ext cx="1049215" cy="44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94869" y="4626207"/>
            <a:ext cx="628943" cy="1005459"/>
          </a:xfrm>
          <a:prstGeom prst="rect">
            <a:avLst/>
          </a:prstGeom>
        </p:spPr>
      </p:pic>
      <p:pic>
        <p:nvPicPr>
          <p:cNvPr id="144386" name="Picture 2" descr="C:\Users\fsenne\Desktop\LogoSBI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06" y="2197690"/>
            <a:ext cx="1373447" cy="10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20072" y="5663579"/>
            <a:ext cx="1224136" cy="645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64474" y="6275025"/>
            <a:ext cx="1218057" cy="3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8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7"/>
          <p:cNvSpPr>
            <a:spLocks noChangeArrowheads="1"/>
          </p:cNvSpPr>
          <p:nvPr/>
        </p:nvSpPr>
        <p:spPr bwMode="auto">
          <a:xfrm>
            <a:off x="67179" y="4343120"/>
            <a:ext cx="8989922" cy="1655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>
            <a:outerShdw blurRad="63500" dist="38100" dir="8100000" algn="tr" rotWithShape="0">
              <a:srgbClr val="000000">
                <a:alpha val="39998"/>
              </a:srgbClr>
            </a:outerShdw>
          </a:effectLst>
        </p:spPr>
        <p:txBody>
          <a:bodyPr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600">
              <a:solidFill>
                <a:prstClr val="white"/>
              </a:solidFill>
              <a:ea typeface="ＭＳ Ｐゴシック" pitchFamily="1" charset="-128"/>
            </a:endParaRPr>
          </a:p>
        </p:txBody>
      </p:sp>
      <p:sp>
        <p:nvSpPr>
          <p:cNvPr id="3" name="Retângulo 18"/>
          <p:cNvSpPr>
            <a:spLocks noChangeArrowheads="1"/>
          </p:cNvSpPr>
          <p:nvPr/>
        </p:nvSpPr>
        <p:spPr bwMode="auto">
          <a:xfrm>
            <a:off x="777993" y="4389139"/>
            <a:ext cx="1547813" cy="285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Manual de procedimentos</a:t>
            </a:r>
            <a:endParaRPr lang="pt-BR" sz="1000" b="1">
              <a:solidFill>
                <a:prstClr val="black"/>
              </a:solidFill>
              <a:ea typeface="ＭＳ Ｐゴシック" pitchFamily="1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271" y="4419320"/>
            <a:ext cx="619125" cy="785813"/>
          </a:xfrm>
          <a:prstGeom prst="rect">
            <a:avLst/>
          </a:prstGeom>
          <a:noFill/>
          <a:ln w="3175">
            <a:solidFill>
              <a:srgbClr val="0D0D0D"/>
            </a:solidFill>
            <a:miter lim="800000"/>
            <a:headEnd/>
            <a:tailEnd/>
          </a:ln>
          <a:effectLst>
            <a:outerShdw blurRad="165100" dist="139700" dir="3899993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21"/>
          <p:cNvSpPr>
            <a:spLocks noChangeArrowheads="1"/>
          </p:cNvSpPr>
          <p:nvPr/>
        </p:nvSpPr>
        <p:spPr bwMode="auto">
          <a:xfrm>
            <a:off x="1193087" y="5169677"/>
            <a:ext cx="1260142" cy="761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Instrumentos de coleta de dados</a:t>
            </a:r>
            <a:r>
              <a:rPr lang="pt-BR" sz="1000" smtClean="0">
                <a:solidFill>
                  <a:prstClr val="black"/>
                </a:solidFill>
                <a:ea typeface="ＭＳ Ｐゴシック" pitchFamily="1" charset="-128"/>
              </a:rPr>
              <a:t>: questionários, roteiros entrevistas, etc.</a:t>
            </a:r>
            <a:endParaRPr lang="pt-BR" sz="1000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6" name="Retângulo 22"/>
          <p:cNvSpPr>
            <a:spLocks noChangeArrowheads="1"/>
          </p:cNvSpPr>
          <p:nvPr/>
        </p:nvSpPr>
        <p:spPr bwMode="auto">
          <a:xfrm>
            <a:off x="951695" y="4757458"/>
            <a:ext cx="113162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Relatório metodológico</a:t>
            </a:r>
            <a:endParaRPr lang="pt-BR" sz="1000" b="1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7" name="Retângulo 23"/>
          <p:cNvSpPr>
            <a:spLocks noChangeArrowheads="1"/>
          </p:cNvSpPr>
          <p:nvPr/>
        </p:nvSpPr>
        <p:spPr bwMode="auto">
          <a:xfrm>
            <a:off x="3752730" y="4436762"/>
            <a:ext cx="1284552" cy="538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Dados coletados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smtClean="0">
                <a:solidFill>
                  <a:prstClr val="black"/>
                </a:solidFill>
                <a:ea typeface="ＭＳ Ｐゴシック" pitchFamily="1" charset="-128"/>
              </a:rPr>
              <a:t>(tabelas e transcrições)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Dados brutos</a:t>
            </a:r>
            <a:endParaRPr lang="pt-BR" sz="1000" b="1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8" name="Retângulo 24"/>
          <p:cNvSpPr>
            <a:spLocks noChangeArrowheads="1"/>
          </p:cNvSpPr>
          <p:nvPr/>
        </p:nvSpPr>
        <p:spPr bwMode="auto">
          <a:xfrm>
            <a:off x="6209480" y="4402369"/>
            <a:ext cx="3276600" cy="250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Publicação (Análise e Indicadores TIC)</a:t>
            </a:r>
            <a:endParaRPr lang="pt-BR" sz="1000" b="1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9" name="Retângulo 25"/>
          <p:cNvSpPr>
            <a:spLocks noChangeArrowheads="1"/>
          </p:cNvSpPr>
          <p:nvPr/>
        </p:nvSpPr>
        <p:spPr bwMode="auto">
          <a:xfrm>
            <a:off x="7457444" y="4627791"/>
            <a:ext cx="1676797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smtClean="0">
                <a:solidFill>
                  <a:prstClr val="black"/>
                </a:solidFill>
                <a:ea typeface="ＭＳ Ｐゴシック" pitchFamily="1" charset="-128"/>
              </a:rPr>
              <a:t> CETIC.br Website</a:t>
            </a:r>
            <a:endParaRPr lang="pt-BR" sz="1000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10" name="Retângulo 27"/>
          <p:cNvSpPr>
            <a:spLocks noChangeArrowheads="1"/>
          </p:cNvSpPr>
          <p:nvPr/>
        </p:nvSpPr>
        <p:spPr bwMode="auto">
          <a:xfrm>
            <a:off x="5201902" y="4431722"/>
            <a:ext cx="1341040" cy="37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Relatório preliminar de análise de dados</a:t>
            </a:r>
            <a:endParaRPr lang="pt-BR" sz="1000" b="1">
              <a:solidFill>
                <a:prstClr val="black"/>
              </a:solidFill>
              <a:ea typeface="ＭＳ Ｐゴシック" pitchFamily="1" charset="-128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9171" y="4903489"/>
            <a:ext cx="1172898" cy="785812"/>
          </a:xfrm>
          <a:prstGeom prst="rect">
            <a:avLst/>
          </a:prstGeom>
          <a:noFill/>
          <a:ln w="3175">
            <a:solidFill>
              <a:srgbClr val="0D0D0D"/>
            </a:solidFill>
            <a:miter lim="800000"/>
            <a:headEnd/>
            <a:tailEnd/>
          </a:ln>
          <a:effectLst>
            <a:outerShdw blurRad="165100" dist="139700" dir="3899993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849" y="4782858"/>
            <a:ext cx="619125" cy="738187"/>
          </a:xfrm>
          <a:prstGeom prst="rect">
            <a:avLst/>
          </a:prstGeom>
          <a:noFill/>
          <a:ln w="3175">
            <a:solidFill>
              <a:srgbClr val="0D0D0D"/>
            </a:solidFill>
            <a:miter lim="800000"/>
            <a:headEnd/>
            <a:tailEnd/>
          </a:ln>
          <a:effectLst>
            <a:outerShdw blurRad="165100" dist="139700" dir="3899993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 l="13020" t="24509" r="35661" b="24020"/>
          <a:stretch>
            <a:fillRect/>
          </a:stretch>
        </p:blipFill>
        <p:spPr bwMode="auto">
          <a:xfrm>
            <a:off x="3937674" y="5086069"/>
            <a:ext cx="921808" cy="650875"/>
          </a:xfrm>
          <a:prstGeom prst="rect">
            <a:avLst/>
          </a:prstGeom>
          <a:noFill/>
          <a:ln w="3175">
            <a:solidFill>
              <a:srgbClr val="0D0D0D"/>
            </a:solidFill>
            <a:miter lim="800000"/>
            <a:headEnd/>
            <a:tailEnd/>
          </a:ln>
          <a:effectLst>
            <a:outerShdw blurRad="165100" dist="139700" dir="3899993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de seta reta 31"/>
          <p:cNvCxnSpPr/>
          <p:nvPr/>
        </p:nvCxnSpPr>
        <p:spPr bwMode="auto">
          <a:xfrm rot="5400000">
            <a:off x="493764" y="4004045"/>
            <a:ext cx="576263" cy="344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Conector de seta reta 32"/>
          <p:cNvCxnSpPr/>
          <p:nvPr/>
        </p:nvCxnSpPr>
        <p:spPr bwMode="auto">
          <a:xfrm rot="5400000">
            <a:off x="5784620" y="4004905"/>
            <a:ext cx="576263" cy="172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ector de seta reta 33"/>
          <p:cNvCxnSpPr/>
          <p:nvPr/>
        </p:nvCxnSpPr>
        <p:spPr bwMode="auto">
          <a:xfrm rot="5400000">
            <a:off x="2429390" y="4004905"/>
            <a:ext cx="576263" cy="171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Imagem 34" descr="p36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021" y="5140026"/>
            <a:ext cx="619125" cy="782638"/>
          </a:xfrm>
          <a:prstGeom prst="rect">
            <a:avLst/>
          </a:prstGeom>
          <a:noFill/>
          <a:ln w="3175">
            <a:solidFill>
              <a:srgbClr val="0D0D0D"/>
            </a:solidFill>
            <a:miter lim="800000"/>
            <a:headEnd/>
            <a:tailEnd/>
          </a:ln>
          <a:effectLst>
            <a:outerShdw blurRad="165100" dist="139700" dir="3899993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8852" y="4906942"/>
            <a:ext cx="643202" cy="774700"/>
          </a:xfrm>
          <a:prstGeom prst="rect">
            <a:avLst/>
          </a:prstGeom>
          <a:noFill/>
          <a:ln w="3175">
            <a:solidFill>
              <a:srgbClr val="0D0D0D"/>
            </a:solidFill>
            <a:miter lim="800000"/>
            <a:headEnd/>
            <a:tailEnd/>
          </a:ln>
          <a:effectLst>
            <a:outerShdw blurRad="165100" dist="139700" dir="3899993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25"/>
          <p:cNvSpPr>
            <a:spLocks noChangeArrowheads="1"/>
          </p:cNvSpPr>
          <p:nvPr/>
        </p:nvSpPr>
        <p:spPr bwMode="auto">
          <a:xfrm>
            <a:off x="6613590" y="4612505"/>
            <a:ext cx="1080844" cy="229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smtClean="0">
                <a:solidFill>
                  <a:prstClr val="black"/>
                </a:solidFill>
                <a:ea typeface="ＭＳ Ｐゴシック" pitchFamily="1" charset="-128"/>
              </a:rPr>
              <a:t>Livro</a:t>
            </a:r>
            <a:endParaRPr lang="pt-BR" sz="1000">
              <a:solidFill>
                <a:prstClr val="black"/>
              </a:solidFill>
              <a:ea typeface="ＭＳ Ｐゴシック" pitchFamily="1" charset="-128"/>
            </a:endParaRPr>
          </a:p>
        </p:txBody>
      </p:sp>
      <p:cxnSp>
        <p:nvCxnSpPr>
          <p:cNvPr id="20" name="Conector de seta reta 32"/>
          <p:cNvCxnSpPr/>
          <p:nvPr/>
        </p:nvCxnSpPr>
        <p:spPr bwMode="auto">
          <a:xfrm rot="5400000">
            <a:off x="4269102" y="4019614"/>
            <a:ext cx="576263" cy="172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ector de seta reta 32"/>
          <p:cNvCxnSpPr/>
          <p:nvPr/>
        </p:nvCxnSpPr>
        <p:spPr bwMode="auto">
          <a:xfrm rot="5400000">
            <a:off x="7681425" y="4004304"/>
            <a:ext cx="576263" cy="172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Pentágono 39"/>
          <p:cNvSpPr/>
          <p:nvPr/>
        </p:nvSpPr>
        <p:spPr bwMode="auto">
          <a:xfrm>
            <a:off x="251529" y="2420888"/>
            <a:ext cx="1920437" cy="130836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23" name="Divisa 40"/>
          <p:cNvSpPr/>
          <p:nvPr/>
        </p:nvSpPr>
        <p:spPr bwMode="auto">
          <a:xfrm>
            <a:off x="1626277" y="2416488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24" name="Divisa 41"/>
          <p:cNvSpPr/>
          <p:nvPr/>
        </p:nvSpPr>
        <p:spPr bwMode="auto">
          <a:xfrm>
            <a:off x="3326461" y="2416488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25" name="Divisa 42"/>
          <p:cNvSpPr/>
          <p:nvPr/>
        </p:nvSpPr>
        <p:spPr bwMode="auto">
          <a:xfrm>
            <a:off x="5026644" y="2416488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1200">
              <a:solidFill>
                <a:prstClr val="white"/>
              </a:solidFill>
            </a:endParaRPr>
          </a:p>
        </p:txBody>
      </p:sp>
      <p:sp>
        <p:nvSpPr>
          <p:cNvPr id="26" name="Divisa 43"/>
          <p:cNvSpPr/>
          <p:nvPr/>
        </p:nvSpPr>
        <p:spPr bwMode="auto">
          <a:xfrm>
            <a:off x="6726827" y="2427728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27" name="Elipse 57"/>
          <p:cNvSpPr>
            <a:spLocks noChangeArrowheads="1"/>
          </p:cNvSpPr>
          <p:nvPr/>
        </p:nvSpPr>
        <p:spPr bwMode="auto">
          <a:xfrm>
            <a:off x="318443" y="2238331"/>
            <a:ext cx="328613" cy="357188"/>
          </a:xfrm>
          <a:prstGeom prst="ellipse">
            <a:avLst/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pt-BR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28" name="Elipse 58"/>
          <p:cNvSpPr>
            <a:spLocks noChangeArrowheads="1"/>
          </p:cNvSpPr>
          <p:nvPr/>
        </p:nvSpPr>
        <p:spPr bwMode="auto">
          <a:xfrm>
            <a:off x="1918240" y="2238331"/>
            <a:ext cx="330200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pt-BR" sz="20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</p:txBody>
      </p:sp>
      <p:sp>
        <p:nvSpPr>
          <p:cNvPr id="29" name="Elipse 51"/>
          <p:cNvSpPr>
            <a:spLocks noChangeArrowheads="1"/>
          </p:cNvSpPr>
          <p:nvPr/>
        </p:nvSpPr>
        <p:spPr bwMode="auto">
          <a:xfrm>
            <a:off x="5151377" y="2238331"/>
            <a:ext cx="328613" cy="357188"/>
          </a:xfrm>
          <a:prstGeom prst="ellipse">
            <a:avLst/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pt-BR" sz="2000" b="1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</p:txBody>
      </p:sp>
      <p:sp>
        <p:nvSpPr>
          <p:cNvPr id="30" name="Elipse 54"/>
          <p:cNvSpPr>
            <a:spLocks noChangeArrowheads="1"/>
          </p:cNvSpPr>
          <p:nvPr/>
        </p:nvSpPr>
        <p:spPr bwMode="auto">
          <a:xfrm>
            <a:off x="3574589" y="2238331"/>
            <a:ext cx="330200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pt-BR" sz="20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</p:txBody>
      </p:sp>
      <p:sp>
        <p:nvSpPr>
          <p:cNvPr id="31" name="Elipse 56"/>
          <p:cNvSpPr>
            <a:spLocks noChangeArrowheads="1"/>
          </p:cNvSpPr>
          <p:nvPr/>
        </p:nvSpPr>
        <p:spPr bwMode="auto">
          <a:xfrm>
            <a:off x="6991672" y="2238331"/>
            <a:ext cx="330200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pt-BR" sz="20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ea typeface="ＭＳ Ｐゴシック" charset="-128"/>
            </a:endParaRPr>
          </a:p>
        </p:txBody>
      </p:sp>
      <p:sp>
        <p:nvSpPr>
          <p:cNvPr id="32" name="CaixaDeTexto 63"/>
          <p:cNvSpPr txBox="1"/>
          <p:nvPr/>
        </p:nvSpPr>
        <p:spPr>
          <a:xfrm>
            <a:off x="317989" y="2222889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1</a:t>
            </a:r>
          </a:p>
        </p:txBody>
      </p:sp>
      <p:sp>
        <p:nvSpPr>
          <p:cNvPr id="33" name="CaixaDeTexto 64"/>
          <p:cNvSpPr txBox="1"/>
          <p:nvPr/>
        </p:nvSpPr>
        <p:spPr>
          <a:xfrm>
            <a:off x="1928634" y="2219092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2</a:t>
            </a:r>
          </a:p>
        </p:txBody>
      </p:sp>
      <p:sp>
        <p:nvSpPr>
          <p:cNvPr id="34" name="CaixaDeTexto 65"/>
          <p:cNvSpPr txBox="1"/>
          <p:nvPr/>
        </p:nvSpPr>
        <p:spPr>
          <a:xfrm>
            <a:off x="5150598" y="2219092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4</a:t>
            </a:r>
          </a:p>
        </p:txBody>
      </p:sp>
      <p:sp>
        <p:nvSpPr>
          <p:cNvPr id="35" name="CaixaDeTexto 66"/>
          <p:cNvSpPr txBox="1"/>
          <p:nvPr/>
        </p:nvSpPr>
        <p:spPr>
          <a:xfrm>
            <a:off x="3584982" y="2219092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3</a:t>
            </a:r>
          </a:p>
        </p:txBody>
      </p:sp>
      <p:sp>
        <p:nvSpPr>
          <p:cNvPr id="36" name="CaixaDeTexto 67"/>
          <p:cNvSpPr txBox="1"/>
          <p:nvPr/>
        </p:nvSpPr>
        <p:spPr>
          <a:xfrm>
            <a:off x="7002066" y="2219092"/>
            <a:ext cx="3273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prstClr val="white"/>
                </a:solidFill>
                <a:ea typeface="ＭＳ Ｐゴシック" pitchFamily="1" charset="-128"/>
                <a:cs typeface="Times New Roman" pitchFamily="18" charset="0"/>
              </a:rPr>
              <a:t>5</a:t>
            </a:r>
          </a:p>
        </p:txBody>
      </p:sp>
      <p:sp>
        <p:nvSpPr>
          <p:cNvPr id="37" name="Retângulo 51"/>
          <p:cNvSpPr>
            <a:spLocks noChangeArrowheads="1"/>
          </p:cNvSpPr>
          <p:nvPr/>
        </p:nvSpPr>
        <p:spPr bwMode="auto">
          <a:xfrm>
            <a:off x="185053" y="2677918"/>
            <a:ext cx="1612029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dirty="0" smtClean="0">
                <a:solidFill>
                  <a:srgbClr val="000000"/>
                </a:solidFill>
                <a:ea typeface="ＭＳ Ｐゴシック" pitchFamily="1" charset="-128"/>
              </a:rPr>
              <a:t>PLANEJAMENTO PESQUISAS TIC</a:t>
            </a:r>
            <a:endParaRPr lang="pt-BR" sz="1200" b="1" dirty="0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dirty="0">
                <a:solidFill>
                  <a:srgbClr val="404040"/>
                </a:solidFill>
                <a:ea typeface="ＭＳ Ｐゴシック" pitchFamily="1" charset="-128"/>
              </a:rPr>
              <a:t>(Objetivos, escopo, desenho da amostra, indicadores, questionário)</a:t>
            </a:r>
          </a:p>
        </p:txBody>
      </p:sp>
      <p:sp>
        <p:nvSpPr>
          <p:cNvPr id="38" name="Retângulo 52"/>
          <p:cNvSpPr>
            <a:spLocks noChangeArrowheads="1"/>
          </p:cNvSpPr>
          <p:nvPr/>
        </p:nvSpPr>
        <p:spPr bwMode="auto">
          <a:xfrm>
            <a:off x="2021186" y="2677959"/>
            <a:ext cx="1600200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smtClean="0">
                <a:solidFill>
                  <a:srgbClr val="000000"/>
                </a:solidFill>
                <a:ea typeface="ＭＳ Ｐゴシック" pitchFamily="1" charset="-128"/>
              </a:rPr>
              <a:t>EXECUÇÃO DA PESQUISA EM CAMPO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smtClean="0">
                <a:solidFill>
                  <a:srgbClr val="404040"/>
                </a:solidFill>
                <a:ea typeface="ＭＳ Ｐゴシック" pitchFamily="1" charset="-128"/>
              </a:rPr>
              <a:t>(coleta </a:t>
            </a:r>
            <a:r>
              <a:rPr lang="pt-BR" sz="1100">
                <a:solidFill>
                  <a:srgbClr val="404040"/>
                </a:solidFill>
                <a:ea typeface="ＭＳ Ｐゴシック" pitchFamily="1" charset="-128"/>
              </a:rPr>
              <a:t>de </a:t>
            </a:r>
            <a:r>
              <a:rPr lang="pt-BR" sz="1100" smtClean="0">
                <a:solidFill>
                  <a:srgbClr val="404040"/>
                </a:solidFill>
                <a:ea typeface="ＭＳ Ｐゴシック" pitchFamily="1" charset="-128"/>
              </a:rPr>
              <a:t>dados: PAPI, CATI, eForm Web)</a:t>
            </a:r>
            <a:endParaRPr lang="pt-BR" sz="1100">
              <a:solidFill>
                <a:srgbClr val="404040"/>
              </a:solidFill>
              <a:ea typeface="ＭＳ Ｐゴシック" pitchFamily="1" charset="-128"/>
            </a:endParaRPr>
          </a:p>
        </p:txBody>
      </p:sp>
      <p:sp>
        <p:nvSpPr>
          <p:cNvPr id="39" name="Retângulo 53"/>
          <p:cNvSpPr>
            <a:spLocks noChangeArrowheads="1"/>
          </p:cNvSpPr>
          <p:nvPr/>
        </p:nvSpPr>
        <p:spPr bwMode="auto">
          <a:xfrm>
            <a:off x="3719235" y="2713543"/>
            <a:ext cx="1728192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dirty="0" smtClean="0">
                <a:solidFill>
                  <a:srgbClr val="000000"/>
                </a:solidFill>
                <a:ea typeface="ＭＳ Ｐゴシック" pitchFamily="1" charset="-128"/>
              </a:rPr>
              <a:t>PROCESSAMENTO DE DADOS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(Consolidação</a:t>
            </a:r>
            <a:r>
              <a:rPr lang="pt-BR" sz="1100" dirty="0">
                <a:solidFill>
                  <a:srgbClr val="404040"/>
                </a:solidFill>
                <a:ea typeface="ＭＳ Ｐゴシック" pitchFamily="1" charset="-128"/>
              </a:rPr>
              <a:t>, análise de dados e validação dos </a:t>
            </a: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resultados)</a:t>
            </a:r>
            <a:endParaRPr lang="pt-BR" sz="1100" dirty="0">
              <a:solidFill>
                <a:srgbClr val="404040"/>
              </a:solidFill>
              <a:ea typeface="ＭＳ Ｐゴシック" pitchFamily="1" charset="-128"/>
            </a:endParaRPr>
          </a:p>
        </p:txBody>
      </p:sp>
      <p:sp>
        <p:nvSpPr>
          <p:cNvPr id="40" name="Retângulo 54"/>
          <p:cNvSpPr>
            <a:spLocks noChangeArrowheads="1"/>
          </p:cNvSpPr>
          <p:nvPr/>
        </p:nvSpPr>
        <p:spPr bwMode="auto">
          <a:xfrm>
            <a:off x="7258523" y="2667644"/>
            <a:ext cx="1460712" cy="10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smtClean="0">
                <a:solidFill>
                  <a:srgbClr val="000000"/>
                </a:solidFill>
                <a:ea typeface="ＭＳ Ｐゴシック" pitchFamily="1" charset="-128"/>
              </a:rPr>
              <a:t>DISSEMINAÇÃO DE DADOS, PUBLICAÇÃO DAS PESQUISAS</a:t>
            </a:r>
            <a:endParaRPr lang="pt-BR" sz="1200" b="1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>
                <a:solidFill>
                  <a:srgbClr val="404040"/>
                </a:solidFill>
                <a:ea typeface="ＭＳ Ｐゴシック" pitchFamily="1" charset="-128"/>
              </a:rPr>
              <a:t>(Série histórica de Indicadores)</a:t>
            </a:r>
          </a:p>
        </p:txBody>
      </p:sp>
      <p:sp>
        <p:nvSpPr>
          <p:cNvPr id="41" name="Retângulo 53"/>
          <p:cNvSpPr>
            <a:spLocks noChangeArrowheads="1"/>
          </p:cNvSpPr>
          <p:nvPr/>
        </p:nvSpPr>
        <p:spPr bwMode="auto">
          <a:xfrm>
            <a:off x="5498876" y="2677918"/>
            <a:ext cx="1511300" cy="1018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smtClean="0">
                <a:solidFill>
                  <a:srgbClr val="000000"/>
                </a:solidFill>
                <a:ea typeface="ＭＳ Ｐゴシック" pitchFamily="1" charset="-128"/>
              </a:rPr>
              <a:t>ANÁLISE E APRESENTAÇÃO DE DADOS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smtClean="0">
                <a:solidFill>
                  <a:srgbClr val="404040"/>
                </a:solidFill>
                <a:ea typeface="ＭＳ Ｐゴシック" pitchFamily="1" charset="-128"/>
              </a:rPr>
              <a:t>(Elaboração dos relatórios finais de análise)</a:t>
            </a:r>
            <a:endParaRPr lang="pt-BR" sz="1100">
              <a:solidFill>
                <a:srgbClr val="404040"/>
              </a:solidFill>
              <a:ea typeface="ＭＳ Ｐゴシック" pitchFamily="1" charset="-128"/>
            </a:endParaRPr>
          </a:p>
        </p:txBody>
      </p:sp>
      <p:pic>
        <p:nvPicPr>
          <p:cNvPr id="42" name="Picture 5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4440" y="4869160"/>
            <a:ext cx="682166" cy="1022604"/>
          </a:xfrm>
          <a:prstGeom prst="rect">
            <a:avLst/>
          </a:prstGeom>
          <a:solidFill>
            <a:srgbClr val="004F0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71855" r="61882" b="10281"/>
          <a:stretch/>
        </p:blipFill>
        <p:spPr bwMode="auto">
          <a:xfrm>
            <a:off x="2413695" y="4817198"/>
            <a:ext cx="1208842" cy="88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tângulo 23"/>
          <p:cNvSpPr>
            <a:spLocks noChangeArrowheads="1"/>
          </p:cNvSpPr>
          <p:nvPr/>
        </p:nvSpPr>
        <p:spPr bwMode="auto">
          <a:xfrm>
            <a:off x="2356883" y="4437112"/>
            <a:ext cx="1284552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000" b="1" smtClean="0">
                <a:solidFill>
                  <a:prstClr val="black"/>
                </a:solidFill>
                <a:ea typeface="ＭＳ Ｐゴシック" pitchFamily="1" charset="-128"/>
              </a:rPr>
              <a:t>Relatório de controle de campo</a:t>
            </a:r>
            <a:endParaRPr lang="pt-BR" sz="1000" b="1">
              <a:solidFill>
                <a:prstClr val="black"/>
              </a:solidFill>
              <a:ea typeface="ＭＳ Ｐゴシック" pitchFamily="1" charset="-128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000286" y="983630"/>
            <a:ext cx="4001416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  <a:buClrTx/>
              <a:buSzPct val="70000"/>
              <a:buFont typeface="Courier New" pitchFamily="49" charset="0"/>
              <a:buChar char="o"/>
            </a:pPr>
            <a:r>
              <a:rPr lang="pt-BR" sz="1600" dirty="0" smtClean="0"/>
              <a:t> Governo e Organizações Internacionais</a:t>
            </a:r>
          </a:p>
          <a:p>
            <a:pPr>
              <a:spcBef>
                <a:spcPts val="100"/>
              </a:spcBef>
              <a:spcAft>
                <a:spcPts val="100"/>
              </a:spcAft>
              <a:buClrTx/>
              <a:buSzPct val="70000"/>
              <a:buFont typeface="Courier New" pitchFamily="49" charset="0"/>
              <a:buChar char="o"/>
            </a:pPr>
            <a:r>
              <a:rPr lang="pt-BR" sz="1600" dirty="0" smtClean="0"/>
              <a:t> Academia</a:t>
            </a:r>
          </a:p>
          <a:p>
            <a:pPr>
              <a:spcBef>
                <a:spcPts val="100"/>
              </a:spcBef>
              <a:spcAft>
                <a:spcPts val="100"/>
              </a:spcAft>
              <a:buClrTx/>
              <a:buSzPct val="70000"/>
              <a:buFont typeface="Courier New" pitchFamily="49" charset="0"/>
              <a:buChar char="o"/>
            </a:pPr>
            <a:r>
              <a:rPr lang="pt-BR" sz="1600" dirty="0" smtClean="0"/>
              <a:t> Institutos de pesquisas</a:t>
            </a:r>
          </a:p>
          <a:p>
            <a:pPr>
              <a:spcBef>
                <a:spcPts val="100"/>
              </a:spcBef>
              <a:spcAft>
                <a:spcPts val="100"/>
              </a:spcAft>
              <a:buClrTx/>
              <a:buSzPct val="70000"/>
              <a:buFont typeface="Courier New" pitchFamily="49" charset="0"/>
              <a:buChar char="o"/>
            </a:pPr>
            <a:r>
              <a:rPr lang="pt-BR" sz="1600" dirty="0" smtClean="0"/>
              <a:t> Organizações não governamentais</a:t>
            </a:r>
            <a:endParaRPr lang="pt-BR" sz="1600" dirty="0"/>
          </a:p>
        </p:txBody>
      </p:sp>
      <p:sp>
        <p:nvSpPr>
          <p:cNvPr id="47" name="Retângulo 18"/>
          <p:cNvSpPr>
            <a:spLocks noChangeArrowheads="1"/>
          </p:cNvSpPr>
          <p:nvPr/>
        </p:nvSpPr>
        <p:spPr bwMode="auto">
          <a:xfrm>
            <a:off x="200472" y="1268760"/>
            <a:ext cx="1707232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defTabSz="449263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pt-BR" sz="1800" b="1" smtClean="0">
                <a:solidFill>
                  <a:prstClr val="black"/>
                </a:solidFill>
                <a:latin typeface="Arial"/>
                <a:ea typeface="ＭＳ Ｐゴシック"/>
              </a:rPr>
              <a:t>Grupo de</a:t>
            </a:r>
          </a:p>
          <a:p>
            <a:pPr defTabSz="449263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pt-BR" b="1" smtClean="0">
                <a:solidFill>
                  <a:prstClr val="black"/>
                </a:solidFill>
                <a:latin typeface="Arial"/>
                <a:ea typeface="ＭＳ Ｐゴシック"/>
              </a:rPr>
              <a:t>Especialistas</a:t>
            </a:r>
            <a:endParaRPr lang="pt-BR" sz="1800" b="1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8" name="Chave esquerda 47"/>
          <p:cNvSpPr/>
          <p:nvPr/>
        </p:nvSpPr>
        <p:spPr bwMode="auto">
          <a:xfrm>
            <a:off x="1835696" y="980728"/>
            <a:ext cx="144016" cy="115212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pt-BR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49" name="Retângulo 18"/>
          <p:cNvSpPr>
            <a:spLocks noChangeArrowheads="1"/>
          </p:cNvSpPr>
          <p:nvPr/>
        </p:nvSpPr>
        <p:spPr bwMode="auto">
          <a:xfrm>
            <a:off x="5781451" y="1340768"/>
            <a:ext cx="2771949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pt-BR" sz="1800" b="1" smtClean="0">
                <a:solidFill>
                  <a:prstClr val="black"/>
                </a:solidFill>
                <a:latin typeface="Arial"/>
                <a:ea typeface="ＭＳ Ｐゴシック"/>
              </a:rPr>
              <a:t>Abordagens </a:t>
            </a:r>
          </a:p>
          <a:p>
            <a:pPr algn="ctr" defTabSz="449263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</a:pPr>
            <a:r>
              <a:rPr lang="pt-BR" sz="1800" b="1" smtClean="0">
                <a:solidFill>
                  <a:prstClr val="black"/>
                </a:solidFill>
                <a:latin typeface="Arial"/>
                <a:ea typeface="ＭＳ Ｐゴシック"/>
              </a:rPr>
              <a:t>quali &amp; quanti</a:t>
            </a:r>
            <a:endParaRPr lang="pt-BR" sz="1800" b="1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50" name="Elipse 43"/>
          <p:cNvSpPr/>
          <p:nvPr/>
        </p:nvSpPr>
        <p:spPr bwMode="auto">
          <a:xfrm flipV="1">
            <a:off x="5889104" y="1138824"/>
            <a:ext cx="2592288" cy="961874"/>
          </a:xfrm>
          <a:prstGeom prst="ellipse">
            <a:avLst/>
          </a:prstGeom>
          <a:noFill/>
          <a:ln w="9525" cmpd="thinThick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pPr algn="ctr" defTabSz="449263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buNone/>
              <a:defRPr/>
            </a:pPr>
            <a:endParaRPr lang="pt-BR">
              <a:solidFill>
                <a:srgbClr val="808080">
                  <a:lumMod val="75000"/>
                </a:srgbClr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395177" y="428414"/>
            <a:ext cx="746707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pPr>
            <a:r>
              <a:rPr lang="pt-BR" sz="2400" b="1" dirty="0" smtClean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Lucida Sans Unicode"/>
              </a:rPr>
              <a:t>Pesquisa TIC Saúde 2013</a:t>
            </a:r>
          </a:p>
          <a:p>
            <a:pPr algn="r" defTabSz="449263" eaLnBrk="0" fontAlgn="b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Lucida Sans Unicode"/>
              </a:rPr>
              <a:t> </a:t>
            </a:r>
            <a:endParaRPr lang="pt-BR" sz="2000" i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Lucida Sans Unicod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9" descr="https://si0.twimg.com/profile_images/1653677697/dats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822" y="4951684"/>
            <a:ext cx="960362" cy="8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1" descr="http://www.folhape.com.br/blogdosconcursos/wp-content/uploads/2013/06/A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95" y="5745178"/>
            <a:ext cx="788958" cy="78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ágono 39"/>
          <p:cNvSpPr/>
          <p:nvPr/>
        </p:nvSpPr>
        <p:spPr bwMode="auto">
          <a:xfrm>
            <a:off x="251551" y="2861491"/>
            <a:ext cx="1920437" cy="1308364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41" name="Divisa 40"/>
          <p:cNvSpPr/>
          <p:nvPr/>
        </p:nvSpPr>
        <p:spPr bwMode="auto">
          <a:xfrm>
            <a:off x="1626277" y="2857091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42" name="Divisa 41"/>
          <p:cNvSpPr/>
          <p:nvPr/>
        </p:nvSpPr>
        <p:spPr bwMode="auto">
          <a:xfrm>
            <a:off x="3326461" y="2857091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43" name="Divisa 42"/>
          <p:cNvSpPr/>
          <p:nvPr/>
        </p:nvSpPr>
        <p:spPr bwMode="auto">
          <a:xfrm>
            <a:off x="5026644" y="2857091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sp>
        <p:nvSpPr>
          <p:cNvPr id="44" name="Divisa 43"/>
          <p:cNvSpPr/>
          <p:nvPr/>
        </p:nvSpPr>
        <p:spPr bwMode="auto">
          <a:xfrm>
            <a:off x="6726827" y="2868331"/>
            <a:ext cx="2268000" cy="1308364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sz="600">
              <a:solidFill>
                <a:prstClr val="white"/>
              </a:solidFill>
            </a:endParaRPr>
          </a:p>
        </p:txBody>
      </p:sp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0" y="980728"/>
            <a:ext cx="1423355" cy="151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7" y="4869160"/>
            <a:ext cx="21165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7" name="Conector em curva 52"/>
          <p:cNvCxnSpPr>
            <a:stCxn id="102" idx="0"/>
          </p:cNvCxnSpPr>
          <p:nvPr/>
        </p:nvCxnSpPr>
        <p:spPr bwMode="auto">
          <a:xfrm rot="5400000" flipH="1" flipV="1">
            <a:off x="2324259" y="1805578"/>
            <a:ext cx="618554" cy="1053590"/>
          </a:xfrm>
          <a:prstGeom prst="curvedConnector2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8" name="Rounded Rectangle 35"/>
          <p:cNvSpPr>
            <a:spLocks noChangeArrowheads="1"/>
          </p:cNvSpPr>
          <p:nvPr/>
        </p:nvSpPr>
        <p:spPr bwMode="auto">
          <a:xfrm>
            <a:off x="2793956" y="1196752"/>
            <a:ext cx="2880320" cy="1368152"/>
          </a:xfrm>
          <a:prstGeom prst="roundRect">
            <a:avLst>
              <a:gd name="adj" fmla="val 16667"/>
            </a:avLst>
          </a:prstGeom>
          <a:noFill/>
          <a:ln w="57150" cmpd="thinThick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sz="1800" b="1" dirty="0"/>
              <a:t>1.685 estabelecimentos de saúde 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t-BR" sz="1800" b="1" dirty="0"/>
              <a:t>4.180 médicos e </a:t>
            </a:r>
            <a:r>
              <a:rPr lang="pt-BR" sz="1800" b="1" dirty="0" smtClean="0"/>
              <a:t>enfermeiros</a:t>
            </a:r>
            <a:endParaRPr lang="pt-BR" sz="1800" b="1" dirty="0"/>
          </a:p>
        </p:txBody>
      </p:sp>
      <p:sp>
        <p:nvSpPr>
          <p:cNvPr id="96" name="Retângulo 95"/>
          <p:cNvSpPr/>
          <p:nvPr/>
        </p:nvSpPr>
        <p:spPr>
          <a:xfrm>
            <a:off x="5901378" y="1332056"/>
            <a:ext cx="299110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Aprovação Conselho de Ética </a:t>
            </a:r>
            <a:r>
              <a:rPr lang="pt-BR" dirty="0"/>
              <a:t>(Sistema CEP/CONEP)</a:t>
            </a:r>
          </a:p>
        </p:txBody>
      </p:sp>
      <p:pic>
        <p:nvPicPr>
          <p:cNvPr id="97" name="Picture 11" descr="http://www.sjc.unifesp.br/docente/haeser/sites/all/files/www.sjc.unifesp.br.docente.haeser/files/unifes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81" y="2023096"/>
            <a:ext cx="1058134" cy="6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Retângulo 99"/>
          <p:cNvSpPr/>
          <p:nvPr/>
        </p:nvSpPr>
        <p:spPr>
          <a:xfrm>
            <a:off x="3059838" y="4509152"/>
            <a:ext cx="3334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Logística para coleta de dados </a:t>
            </a:r>
          </a:p>
          <a:p>
            <a:pPr algn="ctr"/>
            <a:r>
              <a:rPr lang="pt-BR" dirty="0" smtClean="0"/>
              <a:t>(Ofícios do Governo)</a:t>
            </a:r>
            <a:endParaRPr lang="pt-BR" dirty="0"/>
          </a:p>
        </p:txBody>
      </p:sp>
      <p:cxnSp>
        <p:nvCxnSpPr>
          <p:cNvPr id="101" name="Conector em curva 52"/>
          <p:cNvCxnSpPr/>
          <p:nvPr/>
        </p:nvCxnSpPr>
        <p:spPr bwMode="auto">
          <a:xfrm rot="16200000" flipH="1">
            <a:off x="2421877" y="3986708"/>
            <a:ext cx="559689" cy="917213"/>
          </a:xfrm>
          <a:prstGeom prst="curvedConnector2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3" name="Retângulo 112"/>
          <p:cNvSpPr/>
          <p:nvPr/>
        </p:nvSpPr>
        <p:spPr>
          <a:xfrm>
            <a:off x="384474" y="692696"/>
            <a:ext cx="1449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Referências</a:t>
            </a:r>
            <a:endParaRPr lang="pt-BR" b="1" dirty="0"/>
          </a:p>
        </p:txBody>
      </p:sp>
      <p:sp>
        <p:nvSpPr>
          <p:cNvPr id="114" name="Retângulo 113"/>
          <p:cNvSpPr/>
          <p:nvPr/>
        </p:nvSpPr>
        <p:spPr>
          <a:xfrm>
            <a:off x="729654" y="4293096"/>
            <a:ext cx="1449481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Grupo de especialistas</a:t>
            </a:r>
            <a:endParaRPr lang="pt-BR" b="1" dirty="0"/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 bwMode="auto">
          <a:xfrm>
            <a:off x="395177" y="404664"/>
            <a:ext cx="7467073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i="0" u="none" strike="noStrike" kern="1200" baseline="0">
                <a:solidFill>
                  <a:sysClr val="windowText" lastClr="000000"/>
                </a:solidFill>
                <a:latin typeface="Arial" pitchFamily="34" charset="0"/>
                <a:ea typeface="+mn-ea"/>
                <a:cs typeface="+mn-cs"/>
              </a:defRPr>
            </a:pPr>
            <a:r>
              <a:rPr lang="pt-BR" sz="2400" b="1" dirty="0" smtClean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Lucida Sans Unicode"/>
              </a:rPr>
              <a:t>Pesquisa TIC Saúde 2013</a:t>
            </a:r>
          </a:p>
          <a:p>
            <a:pPr algn="r" defTabSz="449263" eaLnBrk="0" fontAlgn="b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Lucida Sans Unicode"/>
              </a:rPr>
              <a:t>Etapas críticas da pesquisa</a:t>
            </a:r>
            <a:endParaRPr lang="pt-BR" sz="2000" i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Lucida Sans Unicode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03" y="4838156"/>
            <a:ext cx="1786379" cy="190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1049147" y="2420888"/>
            <a:ext cx="0" cy="43204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V="1">
            <a:off x="716802" y="4221088"/>
            <a:ext cx="0" cy="72004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>
            <a:off x="7430164" y="4221088"/>
            <a:ext cx="0" cy="61204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 bwMode="auto">
          <a:xfrm>
            <a:off x="5508104" y="1331976"/>
            <a:ext cx="265876" cy="108012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Lucida Sans Unicode" pitchFamily="34" charset="0"/>
            </a:endParaRPr>
          </a:p>
        </p:txBody>
      </p:sp>
      <p:sp>
        <p:nvSpPr>
          <p:cNvPr id="86" name="Elipse 34"/>
          <p:cNvSpPr>
            <a:spLocks noChangeArrowheads="1"/>
          </p:cNvSpPr>
          <p:nvPr/>
        </p:nvSpPr>
        <p:spPr bwMode="auto">
          <a:xfrm>
            <a:off x="318465" y="2708470"/>
            <a:ext cx="328613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90" name="Elipse 44"/>
          <p:cNvSpPr>
            <a:spLocks noChangeArrowheads="1"/>
          </p:cNvSpPr>
          <p:nvPr/>
        </p:nvSpPr>
        <p:spPr bwMode="auto">
          <a:xfrm>
            <a:off x="1918240" y="2708470"/>
            <a:ext cx="330200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91" name="Elipse 45"/>
          <p:cNvSpPr>
            <a:spLocks noChangeArrowheads="1"/>
          </p:cNvSpPr>
          <p:nvPr/>
        </p:nvSpPr>
        <p:spPr bwMode="auto">
          <a:xfrm>
            <a:off x="5151399" y="2708470"/>
            <a:ext cx="328613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92" name="Elipse 46"/>
          <p:cNvSpPr>
            <a:spLocks noChangeArrowheads="1"/>
          </p:cNvSpPr>
          <p:nvPr/>
        </p:nvSpPr>
        <p:spPr bwMode="auto">
          <a:xfrm>
            <a:off x="3574589" y="2708470"/>
            <a:ext cx="330200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93" name="Elipse 47"/>
          <p:cNvSpPr>
            <a:spLocks noChangeArrowheads="1"/>
          </p:cNvSpPr>
          <p:nvPr/>
        </p:nvSpPr>
        <p:spPr bwMode="auto">
          <a:xfrm>
            <a:off x="6991672" y="2708470"/>
            <a:ext cx="330200" cy="357188"/>
          </a:xfrm>
          <a:prstGeom prst="ellipse">
            <a:avLst/>
          </a:prstGeom>
          <a:solidFill>
            <a:srgbClr val="CCCCCC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100000"/>
            </a:pPr>
            <a:endParaRPr lang="pt-BR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ea typeface="ＭＳ Ｐゴシック" charset="-128"/>
            </a:endParaRPr>
          </a:p>
        </p:txBody>
      </p:sp>
      <p:sp>
        <p:nvSpPr>
          <p:cNvPr id="94" name="CaixaDeTexto 53"/>
          <p:cNvSpPr txBox="1"/>
          <p:nvPr/>
        </p:nvSpPr>
        <p:spPr>
          <a:xfrm>
            <a:off x="317678" y="26416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1</a:t>
            </a:r>
            <a:endParaRPr lang="pt-BR" sz="2400" b="1" dirty="0">
              <a:solidFill>
                <a:prstClr val="white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2" name="CaixaDeTexto 54"/>
          <p:cNvSpPr txBox="1"/>
          <p:nvPr/>
        </p:nvSpPr>
        <p:spPr>
          <a:xfrm>
            <a:off x="1928647" y="26416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2</a:t>
            </a:r>
            <a:endParaRPr lang="pt-BR" sz="2400" b="1" dirty="0">
              <a:solidFill>
                <a:prstClr val="white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6" name="CaixaDeTexto 56"/>
          <p:cNvSpPr txBox="1"/>
          <p:nvPr/>
        </p:nvSpPr>
        <p:spPr>
          <a:xfrm>
            <a:off x="3584996" y="26416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3</a:t>
            </a:r>
            <a:endParaRPr lang="pt-BR" sz="2400" b="1" dirty="0">
              <a:solidFill>
                <a:prstClr val="white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9" name="CaixaDeTexto 57"/>
          <p:cNvSpPr txBox="1"/>
          <p:nvPr/>
        </p:nvSpPr>
        <p:spPr>
          <a:xfrm>
            <a:off x="7002079" y="26416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5</a:t>
            </a:r>
            <a:endParaRPr lang="pt-BR" sz="2400" b="1" dirty="0">
              <a:solidFill>
                <a:prstClr val="white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0" name="CaixaDeTexto 55"/>
          <p:cNvSpPr txBox="1"/>
          <p:nvPr/>
        </p:nvSpPr>
        <p:spPr>
          <a:xfrm>
            <a:off x="5150611" y="264165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prstClr val="white"/>
                </a:solidFill>
                <a:latin typeface="+mn-lt"/>
                <a:cs typeface="Times New Roman" pitchFamily="18" charset="0"/>
              </a:rPr>
              <a:t>4</a:t>
            </a:r>
            <a:endParaRPr lang="pt-BR" sz="2400" b="1" dirty="0">
              <a:solidFill>
                <a:prstClr val="white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48" name="Forma 47"/>
          <p:cNvCxnSpPr/>
          <p:nvPr/>
        </p:nvCxnSpPr>
        <p:spPr bwMode="auto">
          <a:xfrm flipV="1">
            <a:off x="2123728" y="4179493"/>
            <a:ext cx="4151973" cy="1584000"/>
          </a:xfrm>
          <a:prstGeom prst="bentConnector3">
            <a:avLst>
              <a:gd name="adj1" fmla="val 99976"/>
            </a:avLst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3" name="Retângulo 113"/>
          <p:cNvSpPr/>
          <p:nvPr/>
        </p:nvSpPr>
        <p:spPr>
          <a:xfrm>
            <a:off x="2843808" y="5229200"/>
            <a:ext cx="243164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Entrevistas cognitivas e pré-testes</a:t>
            </a:r>
            <a:endParaRPr lang="pt-BR" b="1" dirty="0"/>
          </a:p>
        </p:txBody>
      </p:sp>
      <p:pic>
        <p:nvPicPr>
          <p:cNvPr id="72" name="Picture 4" descr=" icon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249" y="5832648"/>
            <a:ext cx="838818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Conector em curva 52"/>
          <p:cNvCxnSpPr/>
          <p:nvPr/>
        </p:nvCxnSpPr>
        <p:spPr bwMode="auto">
          <a:xfrm rot="16200000" flipH="1">
            <a:off x="1788413" y="4586597"/>
            <a:ext cx="1444499" cy="595954"/>
          </a:xfrm>
          <a:prstGeom prst="curvedConnector2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9" name="Retângulo 51"/>
          <p:cNvSpPr>
            <a:spLocks noChangeArrowheads="1"/>
          </p:cNvSpPr>
          <p:nvPr/>
        </p:nvSpPr>
        <p:spPr bwMode="auto">
          <a:xfrm>
            <a:off x="196928" y="3170099"/>
            <a:ext cx="1612029" cy="1003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dirty="0" smtClean="0">
                <a:solidFill>
                  <a:srgbClr val="000000"/>
                </a:solidFill>
                <a:ea typeface="ＭＳ Ｐゴシック" pitchFamily="1" charset="-128"/>
              </a:rPr>
              <a:t>PLANEJAMENTO PESQUISAS TIC</a:t>
            </a:r>
            <a:endParaRPr lang="pt-BR" sz="1200" b="1" dirty="0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dirty="0">
                <a:solidFill>
                  <a:srgbClr val="404040"/>
                </a:solidFill>
                <a:ea typeface="ＭＳ Ｐゴシック" pitchFamily="1" charset="-128"/>
              </a:rPr>
              <a:t>(Objetivos, escopo, desenho da amostra, indicadores, questionário)</a:t>
            </a:r>
          </a:p>
        </p:txBody>
      </p:sp>
      <p:sp>
        <p:nvSpPr>
          <p:cNvPr id="50" name="Retângulo 52"/>
          <p:cNvSpPr>
            <a:spLocks noChangeArrowheads="1"/>
          </p:cNvSpPr>
          <p:nvPr/>
        </p:nvSpPr>
        <p:spPr bwMode="auto">
          <a:xfrm>
            <a:off x="2033061" y="3122640"/>
            <a:ext cx="1600200" cy="928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dirty="0" smtClean="0">
                <a:solidFill>
                  <a:srgbClr val="000000"/>
                </a:solidFill>
                <a:ea typeface="ＭＳ Ｐゴシック" pitchFamily="1" charset="-128"/>
              </a:rPr>
              <a:t>EXECUÇÃO DA PESQUISA EM CAMPO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(coleta </a:t>
            </a:r>
            <a:r>
              <a:rPr lang="pt-BR" sz="1100" dirty="0">
                <a:solidFill>
                  <a:srgbClr val="404040"/>
                </a:solidFill>
                <a:ea typeface="ＭＳ Ｐゴシック" pitchFamily="1" charset="-128"/>
              </a:rPr>
              <a:t>de </a:t>
            </a: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dados: PAPI, CATI, </a:t>
            </a:r>
            <a:r>
              <a:rPr lang="pt-BR" sz="1100" dirty="0" err="1" smtClean="0">
                <a:solidFill>
                  <a:srgbClr val="404040"/>
                </a:solidFill>
                <a:ea typeface="ＭＳ Ｐゴシック" pitchFamily="1" charset="-128"/>
              </a:rPr>
              <a:t>eForm</a:t>
            </a: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 Web)</a:t>
            </a:r>
            <a:endParaRPr lang="pt-BR" sz="1100" dirty="0">
              <a:solidFill>
                <a:srgbClr val="404040"/>
              </a:solidFill>
              <a:ea typeface="ＭＳ Ｐゴシック" pitchFamily="1" charset="-128"/>
            </a:endParaRPr>
          </a:p>
        </p:txBody>
      </p:sp>
      <p:sp>
        <p:nvSpPr>
          <p:cNvPr id="51" name="Retângulo 53"/>
          <p:cNvSpPr>
            <a:spLocks noChangeArrowheads="1"/>
          </p:cNvSpPr>
          <p:nvPr/>
        </p:nvSpPr>
        <p:spPr bwMode="auto">
          <a:xfrm>
            <a:off x="3731110" y="3181974"/>
            <a:ext cx="1728192" cy="928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dirty="0" smtClean="0">
                <a:solidFill>
                  <a:srgbClr val="000000"/>
                </a:solidFill>
                <a:ea typeface="ＭＳ Ｐゴシック" pitchFamily="1" charset="-128"/>
              </a:rPr>
              <a:t>PROCESSAMENTO DE DADOS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(Consolidação</a:t>
            </a:r>
            <a:r>
              <a:rPr lang="pt-BR" sz="1100" dirty="0">
                <a:solidFill>
                  <a:srgbClr val="404040"/>
                </a:solidFill>
                <a:ea typeface="ＭＳ Ｐゴシック" pitchFamily="1" charset="-128"/>
              </a:rPr>
              <a:t>, análise de dados e validação dos </a:t>
            </a: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resultados)</a:t>
            </a:r>
            <a:endParaRPr lang="pt-BR" sz="1100" dirty="0">
              <a:solidFill>
                <a:srgbClr val="404040"/>
              </a:solidFill>
              <a:ea typeface="ＭＳ Ｐゴシック" pitchFamily="1" charset="-128"/>
            </a:endParaRPr>
          </a:p>
        </p:txBody>
      </p:sp>
      <p:sp>
        <p:nvSpPr>
          <p:cNvPr id="52" name="Retângulo 54"/>
          <p:cNvSpPr>
            <a:spLocks noChangeArrowheads="1"/>
          </p:cNvSpPr>
          <p:nvPr/>
        </p:nvSpPr>
        <p:spPr bwMode="auto">
          <a:xfrm>
            <a:off x="7234773" y="3068960"/>
            <a:ext cx="1460712" cy="1049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dirty="0" smtClean="0">
                <a:solidFill>
                  <a:srgbClr val="000000"/>
                </a:solidFill>
                <a:ea typeface="ＭＳ Ｐゴシック" pitchFamily="1" charset="-128"/>
              </a:rPr>
              <a:t>DISSEMINAÇÃO DE DADOS, PUBLICAÇÃO DAS PESQUISAS</a:t>
            </a:r>
            <a:endParaRPr lang="pt-BR" sz="1200" b="1" dirty="0">
              <a:solidFill>
                <a:srgbClr val="000000"/>
              </a:solidFill>
              <a:ea typeface="ＭＳ Ｐゴシック" pitchFamily="1" charset="-128"/>
            </a:endParaRP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dirty="0">
                <a:solidFill>
                  <a:srgbClr val="404040"/>
                </a:solidFill>
                <a:ea typeface="ＭＳ Ｐゴシック" pitchFamily="1" charset="-128"/>
              </a:rPr>
              <a:t>(Série histórica de Indicadores)</a:t>
            </a:r>
          </a:p>
        </p:txBody>
      </p:sp>
      <p:sp>
        <p:nvSpPr>
          <p:cNvPr id="53" name="Retângulo 53"/>
          <p:cNvSpPr>
            <a:spLocks noChangeArrowheads="1"/>
          </p:cNvSpPr>
          <p:nvPr/>
        </p:nvSpPr>
        <p:spPr bwMode="auto">
          <a:xfrm>
            <a:off x="5546376" y="3045210"/>
            <a:ext cx="1511300" cy="10184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200" b="1" dirty="0" smtClean="0">
                <a:solidFill>
                  <a:srgbClr val="000000"/>
                </a:solidFill>
                <a:ea typeface="ＭＳ Ｐゴシック" pitchFamily="1" charset="-128"/>
              </a:rPr>
              <a:t>ANÁLISE E APRESENTAÇÃO DE DADOS</a:t>
            </a:r>
          </a:p>
          <a:p>
            <a:pPr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1100" dirty="0" smtClean="0">
                <a:solidFill>
                  <a:srgbClr val="404040"/>
                </a:solidFill>
                <a:ea typeface="ＭＳ Ｐゴシック" pitchFamily="1" charset="-128"/>
              </a:rPr>
              <a:t>(Elaboração dos relatórios finais de análise)</a:t>
            </a:r>
            <a:endParaRPr lang="pt-BR" sz="1100" dirty="0">
              <a:solidFill>
                <a:srgbClr val="404040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43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71600" y="576486"/>
            <a:ext cx="681355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Arial"/>
              </a:rPr>
              <a:t>Pesquisa TIC Saúde 2013</a:t>
            </a:r>
            <a:endParaRPr lang="pt-BR" sz="2400" b="1" dirty="0">
              <a:solidFill>
                <a:srgbClr val="000000"/>
              </a:solidFill>
              <a:latin typeface="Arial"/>
            </a:endParaRPr>
          </a:p>
          <a:p>
            <a:pPr algn="r" defTabSz="449263" eaLnBrk="0" hangingPunct="0">
              <a:lnSpc>
                <a:spcPct val="93000"/>
              </a:lnSpc>
              <a:buClr>
                <a:srgbClr val="80808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 dirty="0" smtClean="0">
                <a:solidFill>
                  <a:srgbClr val="000000"/>
                </a:solidFill>
                <a:latin typeface="Arial"/>
              </a:rPr>
              <a:t>População e Cadastro</a:t>
            </a:r>
            <a:endParaRPr lang="pt-BR" sz="20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7722" y="144576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rgbClr val="000000"/>
                </a:solidFill>
              </a:rPr>
              <a:t>População-alvo</a:t>
            </a:r>
            <a:r>
              <a:rPr lang="pt-BR" sz="1800" dirty="0" smtClean="0">
                <a:solidFill>
                  <a:srgbClr val="000000"/>
                </a:solidFill>
              </a:rPr>
              <a:t>: estabelecimentos de saúde brasileiros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347869" y="592953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0000"/>
                </a:solidFill>
              </a:rPr>
              <a:t>Cadastro: CNES</a:t>
            </a:r>
          </a:p>
        </p:txBody>
      </p:sp>
      <p:grpSp>
        <p:nvGrpSpPr>
          <p:cNvPr id="2" name="Grupo 45"/>
          <p:cNvGrpSpPr/>
          <p:nvPr/>
        </p:nvGrpSpPr>
        <p:grpSpPr>
          <a:xfrm>
            <a:off x="755576" y="2204872"/>
            <a:ext cx="3600399" cy="3724671"/>
            <a:chOff x="1183433" y="1720553"/>
            <a:chExt cx="3600399" cy="3724671"/>
          </a:xfrm>
        </p:grpSpPr>
        <p:pic>
          <p:nvPicPr>
            <p:cNvPr id="1044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r="24240" b="42556"/>
            <a:stretch>
              <a:fillRect/>
            </a:stretch>
          </p:blipFill>
          <p:spPr bwMode="auto">
            <a:xfrm>
              <a:off x="1817332" y="3022342"/>
              <a:ext cx="2193558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upo 22"/>
            <p:cNvGrpSpPr/>
            <p:nvPr/>
          </p:nvGrpSpPr>
          <p:grpSpPr>
            <a:xfrm>
              <a:off x="1475656" y="2728084"/>
              <a:ext cx="2210400" cy="1800000"/>
              <a:chOff x="539552" y="2276872"/>
              <a:chExt cx="2210400" cy="1800000"/>
            </a:xfrm>
          </p:grpSpPr>
          <p:sp>
            <p:nvSpPr>
              <p:cNvPr id="21" name="CaixaDeTexto 20"/>
              <p:cNvSpPr txBox="1"/>
              <p:nvPr/>
            </p:nvSpPr>
            <p:spPr>
              <a:xfrm>
                <a:off x="1187624" y="2348880"/>
                <a:ext cx="11480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 smtClean="0">
                    <a:solidFill>
                      <a:srgbClr val="000000"/>
                    </a:solidFill>
                  </a:rPr>
                  <a:t>Fora do cadastro</a:t>
                </a:r>
                <a:endParaRPr lang="pt-BR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CaixaDeTexto 21"/>
              <p:cNvSpPr txBox="1"/>
              <p:nvPr/>
            </p:nvSpPr>
            <p:spPr>
              <a:xfrm>
                <a:off x="561038" y="2636912"/>
                <a:ext cx="338554" cy="1055738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pt-BR" sz="1000" dirty="0" smtClean="0">
                    <a:solidFill>
                      <a:srgbClr val="000000"/>
                    </a:solidFill>
                  </a:rPr>
                  <a:t>Fora do cadastro</a:t>
                </a:r>
                <a:endParaRPr lang="pt-BR" sz="1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tângulo 18"/>
              <p:cNvSpPr/>
              <p:nvPr/>
            </p:nvSpPr>
            <p:spPr bwMode="auto">
              <a:xfrm>
                <a:off x="539552" y="2276872"/>
                <a:ext cx="2210400" cy="1800000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449263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charset="0"/>
                  <a:buNone/>
                </a:pPr>
                <a:endParaRPr lang="pt-BR" sz="600" smtClean="0">
                  <a:solidFill>
                    <a:srgbClr val="FFFFFF"/>
                  </a:solidFill>
                </a:endParaRPr>
              </a:p>
            </p:txBody>
          </p:sp>
        </p:grpSp>
        <p:cxnSp>
          <p:nvCxnSpPr>
            <p:cNvPr id="26" name="Forma 25"/>
            <p:cNvCxnSpPr>
              <a:endCxn id="19" idx="1"/>
            </p:cNvCxnSpPr>
            <p:nvPr/>
          </p:nvCxnSpPr>
          <p:spPr bwMode="auto">
            <a:xfrm rot="16200000" flipH="1">
              <a:off x="483791" y="2636218"/>
              <a:ext cx="1691507" cy="292224"/>
            </a:xfrm>
            <a:prstGeom prst="bentConnector2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Forma 36"/>
            <p:cNvCxnSpPr>
              <a:stCxn id="33" idx="0"/>
              <a:endCxn id="104455" idx="3"/>
            </p:cNvCxnSpPr>
            <p:nvPr/>
          </p:nvCxnSpPr>
          <p:spPr bwMode="auto">
            <a:xfrm rot="16200000" flipV="1">
              <a:off x="3473903" y="4459329"/>
              <a:ext cx="1522882" cy="448907"/>
            </a:xfrm>
            <a:prstGeom prst="bentConnector2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CaixaDeTexto 37"/>
            <p:cNvSpPr txBox="1"/>
            <p:nvPr/>
          </p:nvSpPr>
          <p:spPr>
            <a:xfrm>
              <a:off x="1826731" y="4550931"/>
              <a:ext cx="18293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 smtClean="0">
                  <a:solidFill>
                    <a:srgbClr val="000000"/>
                  </a:solidFill>
                </a:rPr>
                <a:t>Estabelecimentos inelegíveis</a:t>
              </a:r>
              <a:endParaRPr lang="pt-BR" sz="1000" dirty="0">
                <a:solidFill>
                  <a:srgbClr val="000000"/>
                </a:solidFill>
              </a:endParaRPr>
            </a:p>
          </p:txBody>
        </p:sp>
        <p:sp>
          <p:nvSpPr>
            <p:cNvPr id="39" name="CaixaDeTexto 38"/>
            <p:cNvSpPr txBox="1"/>
            <p:nvPr/>
          </p:nvSpPr>
          <p:spPr>
            <a:xfrm>
              <a:off x="3635896" y="2996952"/>
              <a:ext cx="338554" cy="173701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pt-BR" sz="1000" dirty="0" smtClean="0">
                  <a:solidFill>
                    <a:srgbClr val="000000"/>
                  </a:solidFill>
                </a:rPr>
                <a:t>Estabelecimentos inelegíveis</a:t>
              </a:r>
              <a:endParaRPr lang="pt-BR" sz="1000" dirty="0">
                <a:solidFill>
                  <a:srgbClr val="000000"/>
                </a:solidFill>
              </a:endParaRPr>
            </a:p>
          </p:txBody>
        </p:sp>
        <p:cxnSp>
          <p:nvCxnSpPr>
            <p:cNvPr id="43" name="Conector de seta reta 42"/>
            <p:cNvCxnSpPr/>
            <p:nvPr/>
          </p:nvCxnSpPr>
          <p:spPr bwMode="auto">
            <a:xfrm flipH="1">
              <a:off x="3271799" y="1720553"/>
              <a:ext cx="1512033" cy="1440152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CaixaDeTexto 43"/>
          <p:cNvSpPr txBox="1"/>
          <p:nvPr/>
        </p:nvSpPr>
        <p:spPr>
          <a:xfrm>
            <a:off x="4427984" y="1556792"/>
            <a:ext cx="4320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b="1" dirty="0" smtClean="0">
                <a:solidFill>
                  <a:srgbClr val="000000"/>
                </a:solidFill>
              </a:rPr>
              <a:t>População de referência</a:t>
            </a:r>
            <a:r>
              <a:rPr lang="pt-BR" sz="1400" dirty="0" smtClean="0">
                <a:solidFill>
                  <a:srgbClr val="000000"/>
                </a:solidFill>
              </a:rPr>
              <a:t>: Estabelecimentos de saúde públicos e privados cadastrados no CNES, excetuando-se as exclusões (estabelecimentos inelegíveis).</a:t>
            </a:r>
          </a:p>
          <a:p>
            <a:pPr>
              <a:spcAft>
                <a:spcPts val="600"/>
              </a:spcAft>
            </a:pPr>
            <a:endParaRPr lang="pt-BR" sz="14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pt-BR" sz="1400" b="1" dirty="0" smtClean="0">
                <a:solidFill>
                  <a:srgbClr val="000000"/>
                </a:solidFill>
              </a:rPr>
              <a:t>Não foram considerados na pesquisa</a:t>
            </a:r>
            <a:r>
              <a:rPr lang="pt-BR" sz="1400" dirty="0" smtClean="0">
                <a:solidFill>
                  <a:srgbClr val="000000"/>
                </a:solidFill>
              </a:rPr>
              <a:t>:</a:t>
            </a:r>
          </a:p>
          <a:p>
            <a:pPr marL="365125" lvl="1" indent="-190500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</a:rPr>
              <a:t>Estabelecimentos Pessoa Física (CPF);</a:t>
            </a:r>
          </a:p>
          <a:p>
            <a:pPr marL="365125" lvl="1" indent="-190500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</a:rPr>
              <a:t>Estabelecimentos sem médicos ou enfermeiros;</a:t>
            </a:r>
          </a:p>
          <a:p>
            <a:pPr marL="365125" lvl="1" indent="-190500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</a:rPr>
              <a:t>Consultórios isolados;</a:t>
            </a:r>
          </a:p>
          <a:p>
            <a:pPr marL="365125" lvl="1" indent="-190500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</a:rPr>
              <a:t>Estabelecimentos provisórios ou de campanha;</a:t>
            </a:r>
          </a:p>
          <a:p>
            <a:pPr marL="365125" lvl="1" indent="-190500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</a:rPr>
              <a:t>Unidades móveis;</a:t>
            </a:r>
          </a:p>
          <a:p>
            <a:pPr marL="365125" lvl="1" indent="-190500" defTabSz="44926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Wingdings" pitchFamily="1" charset="2"/>
              <a:buChar char="q"/>
              <a:defRPr/>
            </a:pPr>
            <a:r>
              <a:rPr lang="pt-BR" sz="1400" dirty="0">
                <a:solidFill>
                  <a:srgbClr val="000000"/>
                </a:solidFill>
                <a:latin typeface="Arial"/>
              </a:rPr>
              <a:t>Secretarias de Saúde, Centrais de Regulação   e outros órgãos administrativos.</a:t>
            </a:r>
          </a:p>
          <a:p>
            <a:pPr>
              <a:spcAft>
                <a:spcPts val="600"/>
              </a:spcAft>
            </a:pPr>
            <a:endParaRPr lang="pt-BR" sz="1400" b="1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pt-BR" sz="1400" b="1" dirty="0" smtClean="0">
                <a:solidFill>
                  <a:srgbClr val="000000"/>
                </a:solidFill>
              </a:rPr>
              <a:t>Tratamento do Cadastro</a:t>
            </a:r>
            <a:endParaRPr lang="pt-BR" sz="1400" dirty="0" smtClean="0">
              <a:solidFill>
                <a:srgbClr val="000000"/>
              </a:solidFill>
            </a:endParaRPr>
          </a:p>
          <a:p>
            <a:pPr marL="360363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solidFill>
                  <a:srgbClr val="000000"/>
                </a:solidFill>
              </a:rPr>
              <a:t>Realizado tratamento dos contatos contidos no cadastro</a:t>
            </a:r>
          </a:p>
          <a:p>
            <a:endParaRPr lang="pt-BR" sz="1400" dirty="0" smtClean="0">
              <a:solidFill>
                <a:srgbClr val="000000"/>
              </a:solidFill>
            </a:endParaRPr>
          </a:p>
          <a:p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1_Design padrão">
      <a:majorFont>
        <a:latin typeface="Arial"/>
        <a:ea typeface=""/>
        <a:cs typeface="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sign padrão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Design padrã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9525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>
          <a:outerShdw blurRad="279400" dist="114300" dir="2160000" sx="97000" sy="97000" algn="ctr" rotWithShape="0">
            <a:srgbClr val="000000">
              <a:alpha val="85000"/>
            </a:srgbClr>
          </a:outerShdw>
        </a:effectLst>
        <a:scene3d>
          <a:camera prst="orthographicFront"/>
          <a:lightRig rig="threePt" dir="t"/>
        </a:scene3d>
        <a:sp3d>
          <a:bevelT/>
          <a:bevelB/>
        </a:sp3d>
      </a:spPr>
      <a:bodyPr anchor="ctr"/>
      <a:lstStyle>
        <a:defPPr algn="ctr" fontAlgn="auto">
          <a:lnSpc>
            <a:spcPct val="93000"/>
          </a:lnSpc>
          <a:spcBef>
            <a:spcPts val="0"/>
          </a:spcBef>
          <a:spcAft>
            <a:spcPts val="0"/>
          </a:spcAft>
          <a:defRPr sz="2200" b="1" kern="0" dirty="0" smtClean="0">
            <a:solidFill>
              <a:schemeClr val="bg1">
                <a:lumMod val="50000"/>
              </a:schemeClr>
            </a:solidFill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padrã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sign padrão">
  <a:themeElements>
    <a:clrScheme name="1_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sign padrã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1_Design padrão">
      <a:majorFont>
        <a:latin typeface="Arial"/>
        <a:ea typeface=""/>
        <a:cs typeface="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padrão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31832</TotalTime>
  <Words>1571</Words>
  <Application>Microsoft Macintosh PowerPoint</Application>
  <PresentationFormat>On-screen Show (4:3)</PresentationFormat>
  <Paragraphs>319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21_Design padrão</vt:lpstr>
      <vt:lpstr>1_Design padrão</vt:lpstr>
      <vt:lpstr>6_Design padrão</vt:lpstr>
      <vt:lpstr>8_Design padrão</vt:lpstr>
      <vt:lpstr>7_Design padrão</vt:lpstr>
      <vt:lpstr>22_Design padrão</vt:lpstr>
      <vt:lpstr>4_Design padrão</vt:lpstr>
      <vt:lpstr>Image</vt:lpstr>
      <vt:lpstr>Equação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Momentys France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Alisson</dc:creator>
  <cp:lastModifiedBy>Alexandre</cp:lastModifiedBy>
  <cp:revision>2703</cp:revision>
  <cp:lastPrinted>2014-09-03T08:25:56Z</cp:lastPrinted>
  <dcterms:created xsi:type="dcterms:W3CDTF">2012-02-04T21:35:36Z</dcterms:created>
  <dcterms:modified xsi:type="dcterms:W3CDTF">2014-09-03T16:20:51Z</dcterms:modified>
</cp:coreProperties>
</file>